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d1af10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d1af10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talk about our methodology.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2d650018e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2d650018e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We know that the year of 2020 has been disruptive due to the epidemic condition. A test was performed and we found January 13th 2020 to be the changing point. We designed two functions of data staging to assess the impact of COVID-19, which are:</a:t>
            </a:r>
            <a:endParaRPr>
              <a:latin typeface="Times New Roman"/>
              <a:ea typeface="Times New Roman"/>
              <a:cs typeface="Times New Roman"/>
              <a:sym typeface="Times New Roman"/>
            </a:endParaRPr>
          </a:p>
          <a:p>
            <a:pPr indent="-298450" lvl="0" marL="457200" rtl="0" algn="l">
              <a:spcBef>
                <a:spcPts val="0"/>
              </a:spcBef>
              <a:spcAft>
                <a:spcPts val="0"/>
              </a:spcAft>
              <a:buSzPts val="1100"/>
              <a:buFont typeface="Times New Roman"/>
              <a:buAutoNum type="arabicPeriod"/>
            </a:pPr>
            <a:r>
              <a:rPr lang="en">
                <a:latin typeface="Times New Roman"/>
                <a:ea typeface="Times New Roman"/>
                <a:cs typeface="Times New Roman"/>
                <a:sym typeface="Times New Roman"/>
              </a:rPr>
              <a:t>Only including pre-covid data and 2. Using all data available. For both functions, a 60 days validation window is reserved to slide and test model performance. </a:t>
            </a:r>
            <a:r>
              <a:rPr lang="en">
                <a:latin typeface="Times New Roman"/>
                <a:ea typeface="Times New Roman"/>
                <a:cs typeface="Times New Roman"/>
                <a:sym typeface="Times New Roman"/>
              </a:rPr>
              <a:t>We</a:t>
            </a:r>
            <a:r>
              <a:rPr lang="en">
                <a:latin typeface="Times New Roman"/>
                <a:ea typeface="Times New Roman"/>
                <a:cs typeface="Times New Roman"/>
                <a:sym typeface="Times New Roman"/>
              </a:rPr>
              <a:t> forecast the next 30-day average listing prices as final deliverables.</a:t>
            </a:r>
            <a:endParaRPr>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2d650018e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2d650018e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There are 3 special highlights of our method. First, we tried 6 models total to compare their performance. Secondly, a cross-validation method was adopted by using a sliding window to calculate forecasting errors, which enhanced the model credibility and reliability. Third, the deployment of predictive models aims to compare forecasting differences with two different staging of data. We found that the </a:t>
            </a:r>
            <a:r>
              <a:rPr lang="en">
                <a:latin typeface="Times New Roman"/>
                <a:ea typeface="Times New Roman"/>
                <a:cs typeface="Times New Roman"/>
                <a:sym typeface="Times New Roman"/>
              </a:rPr>
              <a:t>occurrence</a:t>
            </a:r>
            <a:r>
              <a:rPr lang="en">
                <a:latin typeface="Times New Roman"/>
                <a:ea typeface="Times New Roman"/>
                <a:cs typeface="Times New Roman"/>
                <a:sym typeface="Times New Roman"/>
              </a:rPr>
              <a:t> of COVID-19 does not align well with previous historic patterns. Now I’ll pass it on to Qiongqiong for detailed comparison of the models.</a:t>
            </a:r>
            <a:endParaRPr>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d1af104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d1af104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cf160de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cf160de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f160de18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cf160de18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cf160de1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cf160de1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cf160de18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cf160de18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cf160de18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cf160de18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cd1af104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cd1af104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cbf0daac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cbf0daac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cbf0daa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cbf0daa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cbf0daa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cbf0daa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cd1af104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cd1af104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cd1af10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cd1af10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2d650018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2d65001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2d65001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2d65001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2d650018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2d650018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cd1af104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cd1af104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Jenny. Let me introduce the data we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2d650018e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2d650018e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raw data we used is obtained from Inside Airbnb</a:t>
            </a:r>
            <a:r>
              <a:rPr lang="en"/>
              <a:t>, which is an independent, non-commercial and public set of tools that allows you to explore Airbnb data.</a:t>
            </a:r>
            <a:r>
              <a:rPr lang="en"/>
              <a:t> </a:t>
            </a:r>
            <a:r>
              <a:rPr lang="en">
                <a:solidFill>
                  <a:schemeClr val="dk1"/>
                </a:solidFill>
                <a:latin typeface="Times New Roman"/>
                <a:ea typeface="Times New Roman"/>
                <a:cs typeface="Times New Roman"/>
                <a:sym typeface="Times New Roman"/>
              </a:rPr>
              <a:t>Data was aggregated to the average listing price of all listings available in the Oakland, CA area, from July 2018 to July 2020, which becomes the data input to build models.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2d650018e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2d650018e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addition, to improve prediction accuracy, monthly data that is publicly available are examined such as GDP, unemployment rate, and housing data in the Oakland area are used in modeling to see if there’s a significant lift to the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Font typeface="Montserrat"/>
              <a:buNone/>
              <a:defRPr sz="4000">
                <a:latin typeface="Montserrat"/>
                <a:ea typeface="Montserrat"/>
                <a:cs typeface="Montserrat"/>
                <a:sym typeface="Montserrat"/>
              </a:defRPr>
            </a:lvl1pPr>
            <a:lvl2pPr lvl="1" algn="ctr">
              <a:spcBef>
                <a:spcPts val="0"/>
              </a:spcBef>
              <a:spcAft>
                <a:spcPts val="0"/>
              </a:spcAft>
              <a:buSzPts val="4000"/>
              <a:buFont typeface="Montserrat"/>
              <a:buNone/>
              <a:defRPr sz="4000">
                <a:latin typeface="Montserrat"/>
                <a:ea typeface="Montserrat"/>
                <a:cs typeface="Montserrat"/>
                <a:sym typeface="Montserrat"/>
              </a:defRPr>
            </a:lvl2pPr>
            <a:lvl3pPr lvl="2" algn="ctr">
              <a:spcBef>
                <a:spcPts val="0"/>
              </a:spcBef>
              <a:spcAft>
                <a:spcPts val="0"/>
              </a:spcAft>
              <a:buSzPts val="4000"/>
              <a:buFont typeface="Montserrat"/>
              <a:buNone/>
              <a:defRPr sz="4000">
                <a:latin typeface="Montserrat"/>
                <a:ea typeface="Montserrat"/>
                <a:cs typeface="Montserrat"/>
                <a:sym typeface="Montserrat"/>
              </a:defRPr>
            </a:lvl3pPr>
            <a:lvl4pPr lvl="3" algn="ctr">
              <a:spcBef>
                <a:spcPts val="0"/>
              </a:spcBef>
              <a:spcAft>
                <a:spcPts val="0"/>
              </a:spcAft>
              <a:buSzPts val="4000"/>
              <a:buFont typeface="Montserrat"/>
              <a:buNone/>
              <a:defRPr sz="4000">
                <a:latin typeface="Montserrat"/>
                <a:ea typeface="Montserrat"/>
                <a:cs typeface="Montserrat"/>
                <a:sym typeface="Montserrat"/>
              </a:defRPr>
            </a:lvl4pPr>
            <a:lvl5pPr lvl="4" algn="ctr">
              <a:spcBef>
                <a:spcPts val="0"/>
              </a:spcBef>
              <a:spcAft>
                <a:spcPts val="0"/>
              </a:spcAft>
              <a:buSzPts val="4000"/>
              <a:buFont typeface="Montserrat"/>
              <a:buNone/>
              <a:defRPr sz="4000">
                <a:latin typeface="Montserrat"/>
                <a:ea typeface="Montserrat"/>
                <a:cs typeface="Montserrat"/>
                <a:sym typeface="Montserrat"/>
              </a:defRPr>
            </a:lvl5pPr>
            <a:lvl6pPr lvl="5" algn="ctr">
              <a:spcBef>
                <a:spcPts val="0"/>
              </a:spcBef>
              <a:spcAft>
                <a:spcPts val="0"/>
              </a:spcAft>
              <a:buSzPts val="4000"/>
              <a:buFont typeface="Montserrat"/>
              <a:buNone/>
              <a:defRPr sz="4000">
                <a:latin typeface="Montserrat"/>
                <a:ea typeface="Montserrat"/>
                <a:cs typeface="Montserrat"/>
                <a:sym typeface="Montserrat"/>
              </a:defRPr>
            </a:lvl6pPr>
            <a:lvl7pPr lvl="6" algn="ctr">
              <a:spcBef>
                <a:spcPts val="0"/>
              </a:spcBef>
              <a:spcAft>
                <a:spcPts val="0"/>
              </a:spcAft>
              <a:buSzPts val="4000"/>
              <a:buFont typeface="Montserrat"/>
              <a:buNone/>
              <a:defRPr sz="4000">
                <a:latin typeface="Montserrat"/>
                <a:ea typeface="Montserrat"/>
                <a:cs typeface="Montserrat"/>
                <a:sym typeface="Montserrat"/>
              </a:defRPr>
            </a:lvl7pPr>
            <a:lvl8pPr lvl="7" algn="ctr">
              <a:spcBef>
                <a:spcPts val="0"/>
              </a:spcBef>
              <a:spcAft>
                <a:spcPts val="0"/>
              </a:spcAft>
              <a:buSzPts val="4000"/>
              <a:buFont typeface="Montserrat"/>
              <a:buNone/>
              <a:defRPr sz="4000">
                <a:latin typeface="Montserrat"/>
                <a:ea typeface="Montserrat"/>
                <a:cs typeface="Montserrat"/>
                <a:sym typeface="Montserrat"/>
              </a:defRPr>
            </a:lvl8pPr>
            <a:lvl9pPr lvl="8" algn="ctr">
              <a:spcBef>
                <a:spcPts val="0"/>
              </a:spcBef>
              <a:spcAft>
                <a:spcPts val="0"/>
              </a:spcAft>
              <a:buSzPts val="4000"/>
              <a:buFont typeface="Montserrat"/>
              <a:buNone/>
              <a:defRPr sz="4000">
                <a:latin typeface="Montserrat"/>
                <a:ea typeface="Montserrat"/>
                <a:cs typeface="Montserrat"/>
                <a:sym typeface="Montserrat"/>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F56666"/>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2400"/>
              <a:buNone/>
              <a:defRPr b="1" sz="2400">
                <a:solidFill>
                  <a:srgbClr val="FFFFFF"/>
                </a:solidFill>
              </a:defRPr>
            </a:lvl1pPr>
            <a:lvl2pPr lvl="1" algn="ctr">
              <a:spcBef>
                <a:spcPts val="1000"/>
              </a:spcBef>
              <a:spcAft>
                <a:spcPts val="0"/>
              </a:spcAft>
              <a:buClr>
                <a:srgbClr val="FFFFFF"/>
              </a:buClr>
              <a:buSzPts val="2600"/>
              <a:buNone/>
              <a:defRPr b="1" sz="2600">
                <a:solidFill>
                  <a:srgbClr val="FFFFFF"/>
                </a:solidFill>
              </a:defRPr>
            </a:lvl2pPr>
            <a:lvl3pPr lvl="2" algn="ctr">
              <a:spcBef>
                <a:spcPts val="1000"/>
              </a:spcBef>
              <a:spcAft>
                <a:spcPts val="0"/>
              </a:spcAft>
              <a:buClr>
                <a:srgbClr val="FFFFFF"/>
              </a:buClr>
              <a:buSzPts val="2600"/>
              <a:buNone/>
              <a:defRPr b="1" sz="2600">
                <a:solidFill>
                  <a:srgbClr val="FFFFFF"/>
                </a:solidFill>
              </a:defRPr>
            </a:lvl3pPr>
            <a:lvl4pPr lvl="3" algn="ctr">
              <a:spcBef>
                <a:spcPts val="1000"/>
              </a:spcBef>
              <a:spcAft>
                <a:spcPts val="0"/>
              </a:spcAft>
              <a:buClr>
                <a:srgbClr val="FFFFFF"/>
              </a:buClr>
              <a:buSzPts val="2600"/>
              <a:buNone/>
              <a:defRPr b="1" sz="2600">
                <a:solidFill>
                  <a:srgbClr val="FFFFFF"/>
                </a:solidFill>
              </a:defRPr>
            </a:lvl4pPr>
            <a:lvl5pPr lvl="4" algn="ctr">
              <a:spcBef>
                <a:spcPts val="1000"/>
              </a:spcBef>
              <a:spcAft>
                <a:spcPts val="0"/>
              </a:spcAft>
              <a:buClr>
                <a:srgbClr val="FFFFFF"/>
              </a:buClr>
              <a:buSzPts val="2600"/>
              <a:buNone/>
              <a:defRPr b="1" sz="2600">
                <a:solidFill>
                  <a:srgbClr val="FFFFFF"/>
                </a:solidFill>
              </a:defRPr>
            </a:lvl5pPr>
            <a:lvl6pPr lvl="5" algn="ctr">
              <a:spcBef>
                <a:spcPts val="1000"/>
              </a:spcBef>
              <a:spcAft>
                <a:spcPts val="0"/>
              </a:spcAft>
              <a:buClr>
                <a:srgbClr val="FFFFFF"/>
              </a:buClr>
              <a:buSzPts val="2600"/>
              <a:buNone/>
              <a:defRPr b="1" sz="2600">
                <a:solidFill>
                  <a:srgbClr val="FFFFFF"/>
                </a:solidFill>
              </a:defRPr>
            </a:lvl6pPr>
            <a:lvl7pPr lvl="6" algn="ctr">
              <a:spcBef>
                <a:spcPts val="1000"/>
              </a:spcBef>
              <a:spcAft>
                <a:spcPts val="0"/>
              </a:spcAft>
              <a:buClr>
                <a:srgbClr val="FFFFFF"/>
              </a:buClr>
              <a:buSzPts val="2600"/>
              <a:buNone/>
              <a:defRPr b="1" sz="2600">
                <a:solidFill>
                  <a:srgbClr val="FFFFFF"/>
                </a:solidFill>
              </a:defRPr>
            </a:lvl7pPr>
            <a:lvl8pPr lvl="7" algn="ctr">
              <a:spcBef>
                <a:spcPts val="1000"/>
              </a:spcBef>
              <a:spcAft>
                <a:spcPts val="0"/>
              </a:spcAft>
              <a:buClr>
                <a:srgbClr val="FFFFFF"/>
              </a:buClr>
              <a:buSzPts val="2600"/>
              <a:buNone/>
              <a:defRPr b="1" sz="2600">
                <a:solidFill>
                  <a:srgbClr val="FFFFFF"/>
                </a:solidFill>
              </a:defRPr>
            </a:lvl8pPr>
            <a:lvl9pPr lvl="8" algn="ctr">
              <a:spcBef>
                <a:spcPts val="1000"/>
              </a:spcBef>
              <a:spcAft>
                <a:spcPts val="1000"/>
              </a:spcAft>
              <a:buClr>
                <a:srgbClr val="FFFFFF"/>
              </a:buClr>
              <a:buSzPts val="2600"/>
              <a:buNone/>
              <a:defRPr b="1" sz="2600">
                <a:solidFill>
                  <a:srgbClr val="FFFFFF"/>
                </a:solidFill>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56666"/>
              </a:buClr>
              <a:buSzPts val="2000"/>
              <a:buNone/>
              <a:defRPr b="1" sz="2000">
                <a:solidFill>
                  <a:srgbClr val="F56666"/>
                </a:solidFill>
              </a:defRPr>
            </a:lvl1pPr>
            <a:lvl2pPr lvl="1">
              <a:spcBef>
                <a:spcPts val="0"/>
              </a:spcBef>
              <a:spcAft>
                <a:spcPts val="0"/>
              </a:spcAft>
              <a:buClr>
                <a:srgbClr val="F56666"/>
              </a:buClr>
              <a:buSzPts val="2000"/>
              <a:buNone/>
              <a:defRPr sz="2000">
                <a:solidFill>
                  <a:srgbClr val="F56666"/>
                </a:solidFill>
              </a:defRPr>
            </a:lvl2pPr>
            <a:lvl3pPr lvl="2">
              <a:spcBef>
                <a:spcPts val="0"/>
              </a:spcBef>
              <a:spcAft>
                <a:spcPts val="0"/>
              </a:spcAft>
              <a:buClr>
                <a:srgbClr val="F56666"/>
              </a:buClr>
              <a:buSzPts val="2000"/>
              <a:buNone/>
              <a:defRPr sz="2000">
                <a:solidFill>
                  <a:srgbClr val="F56666"/>
                </a:solidFill>
              </a:defRPr>
            </a:lvl3pPr>
            <a:lvl4pPr lvl="3">
              <a:spcBef>
                <a:spcPts val="0"/>
              </a:spcBef>
              <a:spcAft>
                <a:spcPts val="0"/>
              </a:spcAft>
              <a:buClr>
                <a:srgbClr val="F56666"/>
              </a:buClr>
              <a:buSzPts val="2000"/>
              <a:buNone/>
              <a:defRPr sz="2000">
                <a:solidFill>
                  <a:srgbClr val="F56666"/>
                </a:solidFill>
              </a:defRPr>
            </a:lvl4pPr>
            <a:lvl5pPr lvl="4">
              <a:spcBef>
                <a:spcPts val="0"/>
              </a:spcBef>
              <a:spcAft>
                <a:spcPts val="0"/>
              </a:spcAft>
              <a:buClr>
                <a:srgbClr val="F56666"/>
              </a:buClr>
              <a:buSzPts val="2000"/>
              <a:buNone/>
              <a:defRPr sz="2000">
                <a:solidFill>
                  <a:srgbClr val="F56666"/>
                </a:solidFill>
              </a:defRPr>
            </a:lvl5pPr>
            <a:lvl6pPr lvl="5">
              <a:spcBef>
                <a:spcPts val="0"/>
              </a:spcBef>
              <a:spcAft>
                <a:spcPts val="0"/>
              </a:spcAft>
              <a:buClr>
                <a:srgbClr val="F56666"/>
              </a:buClr>
              <a:buSzPts val="2000"/>
              <a:buNone/>
              <a:defRPr sz="2000">
                <a:solidFill>
                  <a:srgbClr val="F56666"/>
                </a:solidFill>
              </a:defRPr>
            </a:lvl6pPr>
            <a:lvl7pPr lvl="6">
              <a:spcBef>
                <a:spcPts val="0"/>
              </a:spcBef>
              <a:spcAft>
                <a:spcPts val="0"/>
              </a:spcAft>
              <a:buClr>
                <a:srgbClr val="F56666"/>
              </a:buClr>
              <a:buSzPts val="2000"/>
              <a:buNone/>
              <a:defRPr sz="2000">
                <a:solidFill>
                  <a:srgbClr val="F56666"/>
                </a:solidFill>
              </a:defRPr>
            </a:lvl7pPr>
            <a:lvl8pPr lvl="7">
              <a:spcBef>
                <a:spcPts val="0"/>
              </a:spcBef>
              <a:spcAft>
                <a:spcPts val="0"/>
              </a:spcAft>
              <a:buClr>
                <a:srgbClr val="F56666"/>
              </a:buClr>
              <a:buSzPts val="2000"/>
              <a:buNone/>
              <a:defRPr sz="2000">
                <a:solidFill>
                  <a:srgbClr val="F56666"/>
                </a:solidFill>
              </a:defRPr>
            </a:lvl8pPr>
            <a:lvl9pPr lvl="8">
              <a:spcBef>
                <a:spcPts val="0"/>
              </a:spcBef>
              <a:spcAft>
                <a:spcPts val="0"/>
              </a:spcAft>
              <a:buClr>
                <a:srgbClr val="F56666"/>
              </a:buClr>
              <a:buSzPts val="2000"/>
              <a:buNone/>
              <a:defRPr sz="2000">
                <a:solidFill>
                  <a:srgbClr val="F56666"/>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0" y="256550"/>
            <a:ext cx="347400" cy="3936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4"/>
          <p:cNvPicPr preferRelativeResize="0"/>
          <p:nvPr/>
        </p:nvPicPr>
        <p:blipFill>
          <a:blip r:embed="rId2">
            <a:alphaModFix/>
          </a:blip>
          <a:stretch>
            <a:fillRect/>
          </a:stretch>
        </p:blipFill>
        <p:spPr>
          <a:xfrm>
            <a:off x="7914255" y="205100"/>
            <a:ext cx="1106893" cy="496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no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56666"/>
              </a:buClr>
              <a:buSzPts val="2000"/>
              <a:buNone/>
              <a:defRPr b="1" sz="2000">
                <a:solidFill>
                  <a:srgbClr val="F56666"/>
                </a:solidFill>
              </a:defRPr>
            </a:lvl1pPr>
            <a:lvl2pPr lvl="1">
              <a:spcBef>
                <a:spcPts val="0"/>
              </a:spcBef>
              <a:spcAft>
                <a:spcPts val="0"/>
              </a:spcAft>
              <a:buClr>
                <a:srgbClr val="F56666"/>
              </a:buClr>
              <a:buSzPts val="2000"/>
              <a:buNone/>
              <a:defRPr b="1" sz="2000">
                <a:solidFill>
                  <a:srgbClr val="F56666"/>
                </a:solidFill>
              </a:defRPr>
            </a:lvl2pPr>
            <a:lvl3pPr lvl="2">
              <a:spcBef>
                <a:spcPts val="0"/>
              </a:spcBef>
              <a:spcAft>
                <a:spcPts val="0"/>
              </a:spcAft>
              <a:buClr>
                <a:srgbClr val="F56666"/>
              </a:buClr>
              <a:buSzPts val="2000"/>
              <a:buNone/>
              <a:defRPr b="1" sz="2000">
                <a:solidFill>
                  <a:srgbClr val="F56666"/>
                </a:solidFill>
              </a:defRPr>
            </a:lvl3pPr>
            <a:lvl4pPr lvl="3">
              <a:spcBef>
                <a:spcPts val="0"/>
              </a:spcBef>
              <a:spcAft>
                <a:spcPts val="0"/>
              </a:spcAft>
              <a:buClr>
                <a:srgbClr val="F56666"/>
              </a:buClr>
              <a:buSzPts val="2000"/>
              <a:buNone/>
              <a:defRPr b="1" sz="2000">
                <a:solidFill>
                  <a:srgbClr val="F56666"/>
                </a:solidFill>
              </a:defRPr>
            </a:lvl4pPr>
            <a:lvl5pPr lvl="4">
              <a:spcBef>
                <a:spcPts val="0"/>
              </a:spcBef>
              <a:spcAft>
                <a:spcPts val="0"/>
              </a:spcAft>
              <a:buClr>
                <a:srgbClr val="F56666"/>
              </a:buClr>
              <a:buSzPts val="2000"/>
              <a:buNone/>
              <a:defRPr b="1" sz="2000">
                <a:solidFill>
                  <a:srgbClr val="F56666"/>
                </a:solidFill>
              </a:defRPr>
            </a:lvl5pPr>
            <a:lvl6pPr lvl="5">
              <a:spcBef>
                <a:spcPts val="0"/>
              </a:spcBef>
              <a:spcAft>
                <a:spcPts val="0"/>
              </a:spcAft>
              <a:buClr>
                <a:srgbClr val="F56666"/>
              </a:buClr>
              <a:buSzPts val="2000"/>
              <a:buNone/>
              <a:defRPr b="1" sz="2000">
                <a:solidFill>
                  <a:srgbClr val="F56666"/>
                </a:solidFill>
              </a:defRPr>
            </a:lvl6pPr>
            <a:lvl7pPr lvl="6">
              <a:spcBef>
                <a:spcPts val="0"/>
              </a:spcBef>
              <a:spcAft>
                <a:spcPts val="0"/>
              </a:spcAft>
              <a:buClr>
                <a:srgbClr val="F56666"/>
              </a:buClr>
              <a:buSzPts val="2000"/>
              <a:buNone/>
              <a:defRPr b="1" sz="2000">
                <a:solidFill>
                  <a:srgbClr val="F56666"/>
                </a:solidFill>
              </a:defRPr>
            </a:lvl7pPr>
            <a:lvl8pPr lvl="7">
              <a:spcBef>
                <a:spcPts val="0"/>
              </a:spcBef>
              <a:spcAft>
                <a:spcPts val="0"/>
              </a:spcAft>
              <a:buClr>
                <a:srgbClr val="F56666"/>
              </a:buClr>
              <a:buSzPts val="2000"/>
              <a:buNone/>
              <a:defRPr b="1" sz="2000">
                <a:solidFill>
                  <a:srgbClr val="F56666"/>
                </a:solidFill>
              </a:defRPr>
            </a:lvl8pPr>
            <a:lvl9pPr lvl="8">
              <a:spcBef>
                <a:spcPts val="0"/>
              </a:spcBef>
              <a:spcAft>
                <a:spcPts val="0"/>
              </a:spcAft>
              <a:buClr>
                <a:srgbClr val="F56666"/>
              </a:buClr>
              <a:buSzPts val="2000"/>
              <a:buNone/>
              <a:defRPr b="1" sz="2000">
                <a:solidFill>
                  <a:srgbClr val="F56666"/>
                </a:solidFill>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insideairbnb.com/get-the-data.html"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mt="34000"/>
          </a:blip>
          <a:stretch>
            <a:fillRect/>
          </a:stretch>
        </p:blipFill>
        <p:spPr>
          <a:xfrm>
            <a:off x="0" y="-33346"/>
            <a:ext cx="9144000" cy="5176846"/>
          </a:xfrm>
          <a:prstGeom prst="rect">
            <a:avLst/>
          </a:prstGeom>
          <a:noFill/>
          <a:ln>
            <a:noFill/>
          </a:ln>
        </p:spPr>
      </p:pic>
      <p:sp>
        <p:nvSpPr>
          <p:cNvPr id="57" name="Google Shape;57;p13"/>
          <p:cNvSpPr/>
          <p:nvPr/>
        </p:nvSpPr>
        <p:spPr>
          <a:xfrm>
            <a:off x="-27575" y="1847800"/>
            <a:ext cx="9171600" cy="986400"/>
          </a:xfrm>
          <a:prstGeom prst="rect">
            <a:avLst/>
          </a:prstGeom>
          <a:solidFill>
            <a:srgbClr val="FFFFFF">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type="ctrTitle"/>
          </p:nvPr>
        </p:nvSpPr>
        <p:spPr>
          <a:xfrm>
            <a:off x="311700" y="2155475"/>
            <a:ext cx="85206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56666"/>
                </a:solidFill>
              </a:rPr>
              <a:t>Oakland Airbnb Pricing Analysis </a:t>
            </a:r>
            <a:endParaRPr b="1" sz="3000">
              <a:solidFill>
                <a:srgbClr val="F56666"/>
              </a:solidFill>
            </a:endParaRPr>
          </a:p>
        </p:txBody>
      </p:sp>
      <p:sp>
        <p:nvSpPr>
          <p:cNvPr id="59" name="Google Shape;59;p13"/>
          <p:cNvSpPr/>
          <p:nvPr/>
        </p:nvSpPr>
        <p:spPr>
          <a:xfrm>
            <a:off x="2200950" y="3047500"/>
            <a:ext cx="6942900" cy="565500"/>
          </a:xfrm>
          <a:prstGeom prst="rect">
            <a:avLst/>
          </a:prstGeom>
          <a:solidFill>
            <a:srgbClr val="FFFFFF">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idx="1" type="subTitle"/>
          </p:nvPr>
        </p:nvSpPr>
        <p:spPr>
          <a:xfrm>
            <a:off x="1751975" y="3182500"/>
            <a:ext cx="7365000" cy="4479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rgbClr val="666666"/>
                </a:solidFill>
              </a:rPr>
              <a:t>TEAM 5 - </a:t>
            </a:r>
            <a:r>
              <a:rPr b="1" lang="en" sz="1200">
                <a:solidFill>
                  <a:srgbClr val="666666"/>
                </a:solidFill>
              </a:rPr>
              <a:t>Evelyn (Wanyi) Dong, Jenny Shang, Qiongqiong Lin, Yoki (Lingrou) Wang</a:t>
            </a:r>
            <a:endParaRPr b="1" sz="12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3 </a:t>
            </a:r>
            <a:endParaRPr/>
          </a:p>
          <a:p>
            <a:pPr indent="0" lvl="0" marL="0" rtl="0" algn="ctr">
              <a:spcBef>
                <a:spcPts val="1000"/>
              </a:spcBef>
              <a:spcAft>
                <a:spcPts val="1000"/>
              </a:spcAft>
              <a:buNone/>
            </a:pPr>
            <a:r>
              <a:rPr lang="en"/>
              <a:t>Methodology</a:t>
            </a:r>
            <a:endParaRPr/>
          </a:p>
        </p:txBody>
      </p:sp>
      <p:sp>
        <p:nvSpPr>
          <p:cNvPr id="187" name="Google Shape;1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nvSpPr>
        <p:spPr>
          <a:xfrm>
            <a:off x="1565300" y="3206775"/>
            <a:ext cx="138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Montserrat"/>
                <a:ea typeface="Montserrat"/>
                <a:cs typeface="Montserrat"/>
                <a:sym typeface="Montserrat"/>
              </a:rPr>
              <a:t>Function 1</a:t>
            </a:r>
            <a:endParaRPr sz="9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900">
                <a:solidFill>
                  <a:srgbClr val="434343"/>
                </a:solidFill>
                <a:latin typeface="Montserrat"/>
                <a:ea typeface="Montserrat"/>
                <a:cs typeface="Montserrat"/>
                <a:sym typeface="Montserrat"/>
              </a:rPr>
              <a:t>Cutoff 1/13</a:t>
            </a:r>
            <a:endParaRPr sz="900">
              <a:solidFill>
                <a:srgbClr val="434343"/>
              </a:solidFill>
              <a:latin typeface="Montserrat"/>
              <a:ea typeface="Montserrat"/>
              <a:cs typeface="Montserrat"/>
              <a:sym typeface="Montserrat"/>
            </a:endParaRPr>
          </a:p>
        </p:txBody>
      </p:sp>
      <p:sp>
        <p:nvSpPr>
          <p:cNvPr id="193" name="Google Shape;193;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Data Staging</a:t>
            </a:r>
            <a:endParaRPr/>
          </a:p>
        </p:txBody>
      </p:sp>
      <p:sp>
        <p:nvSpPr>
          <p:cNvPr id="194" name="Google Shape;194;p23"/>
          <p:cNvSpPr txBox="1"/>
          <p:nvPr>
            <p:ph idx="1" type="body"/>
          </p:nvPr>
        </p:nvSpPr>
        <p:spPr>
          <a:xfrm>
            <a:off x="311700" y="771475"/>
            <a:ext cx="8520600" cy="2062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434343"/>
                </a:solidFill>
              </a:rPr>
              <a:t>The year of 2020 has been a disruptive one because of the outbreak of coronavirus, COVID-19. </a:t>
            </a:r>
            <a:endParaRPr sz="1000">
              <a:solidFill>
                <a:srgbClr val="434343"/>
              </a:solidFill>
            </a:endParaRPr>
          </a:p>
          <a:p>
            <a:pPr indent="0" lvl="0" marL="457200" rtl="0" algn="l">
              <a:spcBef>
                <a:spcPts val="0"/>
              </a:spcBef>
              <a:spcAft>
                <a:spcPts val="0"/>
              </a:spcAft>
              <a:buNone/>
            </a:pPr>
            <a:r>
              <a:t/>
            </a:r>
            <a:endParaRPr sz="400">
              <a:solidFill>
                <a:srgbClr val="434343"/>
              </a:solidFill>
            </a:endParaRPr>
          </a:p>
          <a:p>
            <a:pPr indent="0" lvl="0" marL="457200" rtl="0" algn="l">
              <a:spcBef>
                <a:spcPts val="0"/>
              </a:spcBef>
              <a:spcAft>
                <a:spcPts val="0"/>
              </a:spcAft>
              <a:buNone/>
            </a:pPr>
            <a:r>
              <a:rPr lang="en" sz="1000">
                <a:solidFill>
                  <a:srgbClr val="434343"/>
                </a:solidFill>
              </a:rPr>
              <a:t>A test was performed to find the dropping point of the data in 2020, and the date was identified as 1/13/2020. To examine the impact of the pandemic, two functions are designed:</a:t>
            </a:r>
            <a:endParaRPr sz="1000">
              <a:solidFill>
                <a:srgbClr val="434343"/>
              </a:solidFill>
            </a:endParaRPr>
          </a:p>
          <a:p>
            <a:pPr indent="0" lvl="0" marL="457200" rtl="0" algn="l">
              <a:spcBef>
                <a:spcPts val="0"/>
              </a:spcBef>
              <a:spcAft>
                <a:spcPts val="0"/>
              </a:spcAft>
              <a:buNone/>
            </a:pPr>
            <a:r>
              <a:t/>
            </a:r>
            <a:endParaRPr sz="400">
              <a:solidFill>
                <a:srgbClr val="434343"/>
              </a:solidFill>
            </a:endParaRPr>
          </a:p>
          <a:p>
            <a:pPr indent="-292100" lvl="0" marL="914400" rtl="0" algn="l">
              <a:spcBef>
                <a:spcPts val="0"/>
              </a:spcBef>
              <a:spcAft>
                <a:spcPts val="0"/>
              </a:spcAft>
              <a:buClr>
                <a:srgbClr val="434343"/>
              </a:buClr>
              <a:buSzPts val="1000"/>
              <a:buAutoNum type="arabicPeriod"/>
            </a:pPr>
            <a:r>
              <a:rPr b="1" lang="en" sz="1000">
                <a:solidFill>
                  <a:srgbClr val="434343"/>
                </a:solidFill>
              </a:rPr>
              <a:t>Only using Pre-COVID Data</a:t>
            </a:r>
            <a:endParaRPr b="1" sz="1000">
              <a:solidFill>
                <a:srgbClr val="434343"/>
              </a:solidFill>
            </a:endParaRPr>
          </a:p>
          <a:p>
            <a:pPr indent="-292100" lvl="1" marL="1371600" rtl="0" algn="l">
              <a:spcBef>
                <a:spcPts val="0"/>
              </a:spcBef>
              <a:spcAft>
                <a:spcPts val="0"/>
              </a:spcAft>
              <a:buClr>
                <a:srgbClr val="434343"/>
              </a:buClr>
              <a:buSzPts val="1000"/>
              <a:buAutoNum type="alphaLcPeriod"/>
            </a:pPr>
            <a:r>
              <a:rPr lang="en" sz="1000">
                <a:solidFill>
                  <a:srgbClr val="434343"/>
                </a:solidFill>
              </a:rPr>
              <a:t>Data is identified to be data from 8/16/2018 to 1/13/2020</a:t>
            </a:r>
            <a:endParaRPr sz="1000">
              <a:solidFill>
                <a:srgbClr val="434343"/>
              </a:solidFill>
            </a:endParaRPr>
          </a:p>
          <a:p>
            <a:pPr indent="0" lvl="0" marL="0" rtl="0" algn="l">
              <a:spcBef>
                <a:spcPts val="0"/>
              </a:spcBef>
              <a:spcAft>
                <a:spcPts val="0"/>
              </a:spcAft>
              <a:buNone/>
            </a:pPr>
            <a:r>
              <a:t/>
            </a:r>
            <a:endParaRPr sz="1000">
              <a:solidFill>
                <a:srgbClr val="434343"/>
              </a:solidFill>
            </a:endParaRPr>
          </a:p>
          <a:p>
            <a:pPr indent="-292100" lvl="0" marL="914400" rtl="0" algn="l">
              <a:spcBef>
                <a:spcPts val="0"/>
              </a:spcBef>
              <a:spcAft>
                <a:spcPts val="0"/>
              </a:spcAft>
              <a:buClr>
                <a:srgbClr val="434343"/>
              </a:buClr>
              <a:buSzPts val="1000"/>
              <a:buAutoNum type="arabicPeriod"/>
            </a:pPr>
            <a:r>
              <a:rPr b="1" lang="en" sz="1000">
                <a:solidFill>
                  <a:srgbClr val="434343"/>
                </a:solidFill>
              </a:rPr>
              <a:t>Using all data available</a:t>
            </a:r>
            <a:endParaRPr b="1" sz="1000">
              <a:solidFill>
                <a:srgbClr val="434343"/>
              </a:solidFill>
            </a:endParaRPr>
          </a:p>
          <a:p>
            <a:pPr indent="-292100" lvl="1" marL="1371600" rtl="0" algn="l">
              <a:spcBef>
                <a:spcPts val="0"/>
              </a:spcBef>
              <a:spcAft>
                <a:spcPts val="0"/>
              </a:spcAft>
              <a:buClr>
                <a:srgbClr val="434343"/>
              </a:buClr>
              <a:buSzPts val="1000"/>
              <a:buAutoNum type="alphaLcPeriod"/>
            </a:pPr>
            <a:r>
              <a:rPr lang="en" sz="1000">
                <a:solidFill>
                  <a:srgbClr val="434343"/>
                </a:solidFill>
              </a:rPr>
              <a:t>Data is identified to be all data available from 8/16/2018 to 7/16/2020</a:t>
            </a:r>
            <a:endParaRPr sz="1000">
              <a:solidFill>
                <a:srgbClr val="434343"/>
              </a:solidFill>
            </a:endParaRPr>
          </a:p>
          <a:p>
            <a:pPr indent="457200" lvl="0" marL="0" rtl="0" algn="l">
              <a:spcBef>
                <a:spcPts val="0"/>
              </a:spcBef>
              <a:spcAft>
                <a:spcPts val="0"/>
              </a:spcAft>
              <a:buNone/>
            </a:pPr>
            <a:r>
              <a:t/>
            </a:r>
            <a:endParaRPr sz="1000">
              <a:solidFill>
                <a:srgbClr val="434343"/>
              </a:solidFill>
            </a:endParaRPr>
          </a:p>
          <a:p>
            <a:pPr indent="457200" lvl="0" marL="0" rtl="0" algn="l">
              <a:spcBef>
                <a:spcPts val="0"/>
              </a:spcBef>
              <a:spcAft>
                <a:spcPts val="0"/>
              </a:spcAft>
              <a:buNone/>
            </a:pPr>
            <a:r>
              <a:rPr lang="en" sz="1000">
                <a:solidFill>
                  <a:srgbClr val="434343"/>
                </a:solidFill>
              </a:rPr>
              <a:t>For two functions, the same analysis method is applied:</a:t>
            </a:r>
            <a:endParaRPr sz="1000">
              <a:solidFill>
                <a:srgbClr val="434343"/>
              </a:solidFill>
            </a:endParaRPr>
          </a:p>
          <a:p>
            <a:pPr indent="-292100" lvl="0" marL="914400" rtl="0" algn="l">
              <a:spcBef>
                <a:spcPts val="0"/>
              </a:spcBef>
              <a:spcAft>
                <a:spcPts val="0"/>
              </a:spcAft>
              <a:buClr>
                <a:srgbClr val="434343"/>
              </a:buClr>
              <a:buSzPts val="1000"/>
              <a:buChar char="●"/>
            </a:pPr>
            <a:r>
              <a:rPr lang="en" sz="1000">
                <a:solidFill>
                  <a:srgbClr val="434343"/>
                </a:solidFill>
              </a:rPr>
              <a:t>A 60 days validation window is reserved to slide and test model performance</a:t>
            </a:r>
            <a:endParaRPr sz="1000">
              <a:solidFill>
                <a:srgbClr val="434343"/>
              </a:solidFill>
            </a:endParaRPr>
          </a:p>
          <a:p>
            <a:pPr indent="-292100" lvl="0" marL="914400" rtl="0" algn="l">
              <a:spcBef>
                <a:spcPts val="0"/>
              </a:spcBef>
              <a:spcAft>
                <a:spcPts val="0"/>
              </a:spcAft>
              <a:buClr>
                <a:srgbClr val="434343"/>
              </a:buClr>
              <a:buSzPts val="1000"/>
              <a:buChar char="●"/>
            </a:pPr>
            <a:r>
              <a:rPr lang="en" sz="1000">
                <a:solidFill>
                  <a:srgbClr val="434343"/>
                </a:solidFill>
              </a:rPr>
              <a:t>Forecast the next 30-day average listing prices as final deliverables</a:t>
            </a:r>
            <a:endParaRPr sz="1000">
              <a:solidFill>
                <a:srgbClr val="434343"/>
              </a:solidFill>
            </a:endParaRPr>
          </a:p>
          <a:p>
            <a:pPr indent="0" lvl="0" marL="0" rtl="0" algn="l">
              <a:spcBef>
                <a:spcPts val="0"/>
              </a:spcBef>
              <a:spcAft>
                <a:spcPts val="0"/>
              </a:spcAft>
              <a:buNone/>
            </a:pPr>
            <a:r>
              <a:t/>
            </a:r>
            <a:endParaRPr sz="1000">
              <a:solidFill>
                <a:srgbClr val="434343"/>
              </a:solidFill>
            </a:endParaRPr>
          </a:p>
          <a:p>
            <a:pPr indent="0" lvl="0" marL="1371600" rtl="0" algn="l">
              <a:spcBef>
                <a:spcPts val="0"/>
              </a:spcBef>
              <a:spcAft>
                <a:spcPts val="0"/>
              </a:spcAft>
              <a:buNone/>
            </a:pPr>
            <a:r>
              <a:t/>
            </a:r>
            <a:endParaRPr sz="1000">
              <a:solidFill>
                <a:srgbClr val="434343"/>
              </a:solidFill>
            </a:endParaRPr>
          </a:p>
        </p:txBody>
      </p:sp>
      <p:sp>
        <p:nvSpPr>
          <p:cNvPr id="195" name="Google Shape;195;p23"/>
          <p:cNvSpPr/>
          <p:nvPr/>
        </p:nvSpPr>
        <p:spPr>
          <a:xfrm>
            <a:off x="561900" y="3836875"/>
            <a:ext cx="8020200" cy="195300"/>
          </a:xfrm>
          <a:prstGeom prst="roundRect">
            <a:avLst>
              <a:gd fmla="val 16667" name="adj"/>
            </a:avLst>
          </a:prstGeom>
          <a:solidFill>
            <a:schemeClr val="lt2"/>
          </a:solidFill>
          <a:ln>
            <a:noFill/>
          </a:ln>
          <a:effectLst>
            <a:outerShdw blurRad="57150" rotWithShape="0" algn="bl" dir="5400000" dist="19050">
              <a:srgbClr val="666666">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1656569"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JAN</a:t>
            </a:r>
            <a:endParaRPr sz="800"/>
          </a:p>
        </p:txBody>
      </p:sp>
      <p:sp>
        <p:nvSpPr>
          <p:cNvPr id="197" name="Google Shape;197;p23"/>
          <p:cNvSpPr txBox="1"/>
          <p:nvPr/>
        </p:nvSpPr>
        <p:spPr>
          <a:xfrm>
            <a:off x="737950"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DEC</a:t>
            </a:r>
            <a:endParaRPr sz="800"/>
          </a:p>
        </p:txBody>
      </p:sp>
      <p:sp>
        <p:nvSpPr>
          <p:cNvPr id="198" name="Google Shape;198;p23"/>
          <p:cNvSpPr txBox="1"/>
          <p:nvPr/>
        </p:nvSpPr>
        <p:spPr>
          <a:xfrm>
            <a:off x="2575188"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FEB</a:t>
            </a:r>
            <a:endParaRPr sz="800"/>
          </a:p>
        </p:txBody>
      </p:sp>
      <p:sp>
        <p:nvSpPr>
          <p:cNvPr id="199" name="Google Shape;199;p23"/>
          <p:cNvSpPr txBox="1"/>
          <p:nvPr/>
        </p:nvSpPr>
        <p:spPr>
          <a:xfrm>
            <a:off x="3493806"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MAR</a:t>
            </a:r>
            <a:endParaRPr sz="800"/>
          </a:p>
        </p:txBody>
      </p:sp>
      <p:sp>
        <p:nvSpPr>
          <p:cNvPr id="200" name="Google Shape;200;p23"/>
          <p:cNvSpPr txBox="1"/>
          <p:nvPr/>
        </p:nvSpPr>
        <p:spPr>
          <a:xfrm>
            <a:off x="4412425"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APR</a:t>
            </a:r>
            <a:endParaRPr sz="800"/>
          </a:p>
        </p:txBody>
      </p:sp>
      <p:sp>
        <p:nvSpPr>
          <p:cNvPr id="201" name="Google Shape;201;p23"/>
          <p:cNvSpPr txBox="1"/>
          <p:nvPr/>
        </p:nvSpPr>
        <p:spPr>
          <a:xfrm>
            <a:off x="5331044"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MAY</a:t>
            </a:r>
            <a:endParaRPr sz="800"/>
          </a:p>
        </p:txBody>
      </p:sp>
      <p:sp>
        <p:nvSpPr>
          <p:cNvPr id="202" name="Google Shape;202;p23"/>
          <p:cNvSpPr txBox="1"/>
          <p:nvPr/>
        </p:nvSpPr>
        <p:spPr>
          <a:xfrm>
            <a:off x="6249663"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JUN</a:t>
            </a:r>
            <a:endParaRPr sz="800"/>
          </a:p>
        </p:txBody>
      </p:sp>
      <p:sp>
        <p:nvSpPr>
          <p:cNvPr id="203" name="Google Shape;203;p23"/>
          <p:cNvSpPr txBox="1"/>
          <p:nvPr/>
        </p:nvSpPr>
        <p:spPr>
          <a:xfrm>
            <a:off x="7168281"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JUL</a:t>
            </a:r>
            <a:endParaRPr sz="800"/>
          </a:p>
        </p:txBody>
      </p:sp>
      <p:sp>
        <p:nvSpPr>
          <p:cNvPr id="204" name="Google Shape;204;p23"/>
          <p:cNvSpPr txBox="1"/>
          <p:nvPr/>
        </p:nvSpPr>
        <p:spPr>
          <a:xfrm>
            <a:off x="8086900" y="38368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AUG</a:t>
            </a:r>
            <a:endParaRPr sz="800"/>
          </a:p>
        </p:txBody>
      </p:sp>
      <p:sp>
        <p:nvSpPr>
          <p:cNvPr id="205" name="Google Shape;205;p23"/>
          <p:cNvSpPr/>
          <p:nvPr/>
        </p:nvSpPr>
        <p:spPr>
          <a:xfrm>
            <a:off x="2193800" y="3871372"/>
            <a:ext cx="129600" cy="1263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3"/>
          <p:cNvCxnSpPr>
            <a:stCxn id="205" idx="4"/>
          </p:cNvCxnSpPr>
          <p:nvPr/>
        </p:nvCxnSpPr>
        <p:spPr>
          <a:xfrm flipH="1">
            <a:off x="2257100" y="3997672"/>
            <a:ext cx="1500" cy="579900"/>
          </a:xfrm>
          <a:prstGeom prst="straightConnector1">
            <a:avLst/>
          </a:prstGeom>
          <a:noFill/>
          <a:ln cap="flat" cmpd="sng" w="9525">
            <a:solidFill>
              <a:srgbClr val="D5A6BD"/>
            </a:solidFill>
            <a:prstDash val="solid"/>
            <a:round/>
            <a:headEnd len="med" w="med" type="none"/>
            <a:tailEnd len="med" w="med" type="none"/>
          </a:ln>
        </p:spPr>
      </p:cxnSp>
      <p:sp>
        <p:nvSpPr>
          <p:cNvPr id="207" name="Google Shape;207;p23"/>
          <p:cNvSpPr/>
          <p:nvPr/>
        </p:nvSpPr>
        <p:spPr>
          <a:xfrm>
            <a:off x="7716238" y="3779475"/>
            <a:ext cx="255900" cy="252600"/>
          </a:xfrm>
          <a:prstGeom prst="star5">
            <a:avLst>
              <a:gd fmla="val 19098" name="adj"/>
              <a:gd fmla="val 105146" name="hf"/>
              <a:gd fmla="val 110557" name="vf"/>
            </a:avLst>
          </a:prstGeom>
          <a:solidFill>
            <a:srgbClr val="F1C23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3"/>
          <p:cNvCxnSpPr/>
          <p:nvPr/>
        </p:nvCxnSpPr>
        <p:spPr>
          <a:xfrm>
            <a:off x="7831438" y="3770875"/>
            <a:ext cx="25500" cy="820800"/>
          </a:xfrm>
          <a:prstGeom prst="straightConnector1">
            <a:avLst/>
          </a:prstGeom>
          <a:noFill/>
          <a:ln cap="flat" cmpd="sng" w="19050">
            <a:solidFill>
              <a:srgbClr val="F1C232"/>
            </a:solidFill>
            <a:prstDash val="solid"/>
            <a:round/>
            <a:headEnd len="med" w="med" type="none"/>
            <a:tailEnd len="med" w="med" type="none"/>
          </a:ln>
        </p:spPr>
      </p:cxnSp>
      <p:sp>
        <p:nvSpPr>
          <p:cNvPr id="209" name="Google Shape;209;p23"/>
          <p:cNvSpPr txBox="1"/>
          <p:nvPr/>
        </p:nvSpPr>
        <p:spPr>
          <a:xfrm>
            <a:off x="3760000" y="4017925"/>
            <a:ext cx="14826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2020 Timeline</a:t>
            </a:r>
            <a:endParaRPr b="1" sz="1000">
              <a:latin typeface="Montserrat"/>
              <a:ea typeface="Montserrat"/>
              <a:cs typeface="Montserrat"/>
              <a:sym typeface="Montserrat"/>
            </a:endParaRPr>
          </a:p>
        </p:txBody>
      </p:sp>
      <p:sp>
        <p:nvSpPr>
          <p:cNvPr id="210" name="Google Shape;210;p23"/>
          <p:cNvSpPr txBox="1"/>
          <p:nvPr/>
        </p:nvSpPr>
        <p:spPr>
          <a:xfrm>
            <a:off x="7375700" y="4539200"/>
            <a:ext cx="138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Montserrat"/>
                <a:ea typeface="Montserrat"/>
                <a:cs typeface="Montserrat"/>
                <a:sym typeface="Montserrat"/>
              </a:rPr>
              <a:t>7/16 Last Data </a:t>
            </a:r>
            <a:endParaRPr sz="900">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Point Available</a:t>
            </a:r>
            <a:endParaRPr sz="900">
              <a:solidFill>
                <a:srgbClr val="434343"/>
              </a:solidFill>
              <a:latin typeface="Montserrat"/>
              <a:ea typeface="Montserrat"/>
              <a:cs typeface="Montserrat"/>
              <a:sym typeface="Montserrat"/>
            </a:endParaRPr>
          </a:p>
        </p:txBody>
      </p:sp>
      <p:cxnSp>
        <p:nvCxnSpPr>
          <p:cNvPr id="211" name="Google Shape;211;p23"/>
          <p:cNvCxnSpPr/>
          <p:nvPr/>
        </p:nvCxnSpPr>
        <p:spPr>
          <a:xfrm>
            <a:off x="2257150" y="3667100"/>
            <a:ext cx="0" cy="346200"/>
          </a:xfrm>
          <a:prstGeom prst="straightConnector1">
            <a:avLst/>
          </a:prstGeom>
          <a:noFill/>
          <a:ln cap="flat" cmpd="sng" w="9525">
            <a:solidFill>
              <a:srgbClr val="D5A6BD"/>
            </a:solidFill>
            <a:prstDash val="solid"/>
            <a:round/>
            <a:headEnd len="med" w="med" type="none"/>
            <a:tailEnd len="med" w="med" type="none"/>
          </a:ln>
        </p:spPr>
      </p:cxnSp>
      <p:sp>
        <p:nvSpPr>
          <p:cNvPr id="212" name="Google Shape;212;p23"/>
          <p:cNvSpPr txBox="1"/>
          <p:nvPr/>
        </p:nvSpPr>
        <p:spPr>
          <a:xfrm>
            <a:off x="1580375" y="4539200"/>
            <a:ext cx="138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Montserrat"/>
                <a:ea typeface="Montserrat"/>
                <a:cs typeface="Montserrat"/>
                <a:sym typeface="Montserrat"/>
              </a:rPr>
              <a:t>Change Point</a:t>
            </a:r>
            <a:endParaRPr sz="9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900">
                <a:solidFill>
                  <a:srgbClr val="434343"/>
                </a:solidFill>
                <a:latin typeface="Montserrat"/>
                <a:ea typeface="Montserrat"/>
                <a:cs typeface="Montserrat"/>
                <a:sym typeface="Montserrat"/>
              </a:rPr>
              <a:t>Identified</a:t>
            </a:r>
            <a:endParaRPr sz="900">
              <a:solidFill>
                <a:srgbClr val="434343"/>
              </a:solidFill>
              <a:latin typeface="Montserrat"/>
              <a:ea typeface="Montserrat"/>
              <a:cs typeface="Montserrat"/>
              <a:sym typeface="Montserrat"/>
            </a:endParaRPr>
          </a:p>
        </p:txBody>
      </p:sp>
      <p:cxnSp>
        <p:nvCxnSpPr>
          <p:cNvPr id="213" name="Google Shape;213;p23"/>
          <p:cNvCxnSpPr/>
          <p:nvPr/>
        </p:nvCxnSpPr>
        <p:spPr>
          <a:xfrm>
            <a:off x="5989125" y="3629375"/>
            <a:ext cx="0" cy="307800"/>
          </a:xfrm>
          <a:prstGeom prst="straightConnector1">
            <a:avLst/>
          </a:prstGeom>
          <a:noFill/>
          <a:ln cap="flat" cmpd="sng" w="9525">
            <a:solidFill>
              <a:srgbClr val="D5A6BD"/>
            </a:solidFill>
            <a:prstDash val="solid"/>
            <a:round/>
            <a:headEnd len="med" w="med" type="none"/>
            <a:tailEnd len="med" w="med" type="none"/>
          </a:ln>
        </p:spPr>
      </p:cxnSp>
      <p:sp>
        <p:nvSpPr>
          <p:cNvPr id="214" name="Google Shape;214;p23"/>
          <p:cNvSpPr/>
          <p:nvPr/>
        </p:nvSpPr>
        <p:spPr>
          <a:xfrm>
            <a:off x="5927600" y="3871372"/>
            <a:ext cx="129600" cy="1263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nvSpPr>
        <p:spPr>
          <a:xfrm>
            <a:off x="5306375" y="3214975"/>
            <a:ext cx="1385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Montserrat"/>
                <a:ea typeface="Montserrat"/>
                <a:cs typeface="Montserrat"/>
                <a:sym typeface="Montserrat"/>
              </a:rPr>
              <a:t>Function 2</a:t>
            </a:r>
            <a:endParaRPr sz="9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900">
                <a:solidFill>
                  <a:srgbClr val="434343"/>
                </a:solidFill>
                <a:latin typeface="Montserrat"/>
                <a:ea typeface="Montserrat"/>
                <a:cs typeface="Montserrat"/>
                <a:sym typeface="Montserrat"/>
              </a:rPr>
              <a:t>Cutoff 5/16</a:t>
            </a:r>
            <a:endParaRPr sz="900">
              <a:solidFill>
                <a:srgbClr val="434343"/>
              </a:solidFill>
              <a:latin typeface="Montserrat"/>
              <a:ea typeface="Montserrat"/>
              <a:cs typeface="Montserrat"/>
              <a:sym typeface="Montserrat"/>
            </a:endParaRPr>
          </a:p>
        </p:txBody>
      </p:sp>
      <p:sp>
        <p:nvSpPr>
          <p:cNvPr id="216" name="Google Shape;216;p23"/>
          <p:cNvSpPr/>
          <p:nvPr/>
        </p:nvSpPr>
        <p:spPr>
          <a:xfrm flipH="1">
            <a:off x="551100" y="1080825"/>
            <a:ext cx="50400" cy="1299300"/>
          </a:xfrm>
          <a:prstGeom prst="rect">
            <a:avLst/>
          </a:prstGeom>
          <a:solidFill>
            <a:srgbClr val="F5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flipH="1">
            <a:off x="551100" y="838500"/>
            <a:ext cx="50400" cy="195300"/>
          </a:xfrm>
          <a:prstGeom prst="rect">
            <a:avLst/>
          </a:prstGeom>
          <a:solidFill>
            <a:srgbClr val="F5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3"/>
          <p:cNvSpPr/>
          <p:nvPr/>
        </p:nvSpPr>
        <p:spPr>
          <a:xfrm flipH="1">
            <a:off x="551100" y="2535900"/>
            <a:ext cx="50400" cy="572700"/>
          </a:xfrm>
          <a:prstGeom prst="rect">
            <a:avLst/>
          </a:prstGeom>
          <a:solidFill>
            <a:srgbClr val="F5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Details of Predictive Modeling</a:t>
            </a:r>
            <a:endParaRPr/>
          </a:p>
        </p:txBody>
      </p:sp>
      <p:sp>
        <p:nvSpPr>
          <p:cNvPr id="225" name="Google Shape;225;p24"/>
          <p:cNvSpPr/>
          <p:nvPr/>
        </p:nvSpPr>
        <p:spPr>
          <a:xfrm>
            <a:off x="407400" y="1423475"/>
            <a:ext cx="2476200" cy="3229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100">
              <a:solidFill>
                <a:srgbClr val="F56666"/>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100">
              <a:solidFill>
                <a:srgbClr val="F56666"/>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100">
                <a:solidFill>
                  <a:srgbClr val="F56666"/>
                </a:solidFill>
                <a:latin typeface="Montserrat"/>
                <a:ea typeface="Montserrat"/>
                <a:cs typeface="Montserrat"/>
                <a:sym typeface="Montserrat"/>
              </a:rPr>
              <a:t>6</a:t>
            </a:r>
            <a:r>
              <a:rPr b="1" lang="en" sz="1100">
                <a:solidFill>
                  <a:srgbClr val="F56666"/>
                </a:solidFill>
                <a:latin typeface="Montserrat"/>
                <a:ea typeface="Montserrat"/>
                <a:cs typeface="Montserrat"/>
                <a:sym typeface="Montserrat"/>
              </a:rPr>
              <a:t> Methods Were Developed as Candidate Models</a:t>
            </a:r>
            <a:endParaRPr b="1" sz="1100">
              <a:solidFill>
                <a:srgbClr val="F5666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Seasonal Naive Forecast (baseline)</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Holt Winters Exponential Smoothing</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ARIMA</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Neural Net</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Linear Regression</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Decision Tree</a:t>
            </a:r>
            <a:endParaRPr sz="800">
              <a:solidFill>
                <a:srgbClr val="434343"/>
              </a:solidFill>
              <a:latin typeface="Montserrat"/>
              <a:ea typeface="Montserrat"/>
              <a:cs typeface="Montserrat"/>
              <a:sym typeface="Montserrat"/>
            </a:endParaRPr>
          </a:p>
        </p:txBody>
      </p:sp>
      <p:sp>
        <p:nvSpPr>
          <p:cNvPr id="226" name="Google Shape;226;p24"/>
          <p:cNvSpPr/>
          <p:nvPr/>
        </p:nvSpPr>
        <p:spPr>
          <a:xfrm>
            <a:off x="3262638" y="1423475"/>
            <a:ext cx="2476200" cy="3229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F56666"/>
                </a:solidFill>
                <a:latin typeface="Montserrat"/>
                <a:ea typeface="Montserrat"/>
                <a:cs typeface="Montserrat"/>
                <a:sym typeface="Montserrat"/>
              </a:rPr>
              <a:t>Cross-Validation of Prediction Errors</a:t>
            </a:r>
            <a:endParaRPr b="1" sz="1100">
              <a:solidFill>
                <a:srgbClr val="F5666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A sliding window for cross validation </a:t>
            </a:r>
            <a:endParaRPr sz="8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800">
                <a:solidFill>
                  <a:srgbClr val="434343"/>
                </a:solidFill>
                <a:latin typeface="Montserrat"/>
                <a:ea typeface="Montserrat"/>
                <a:cs typeface="Montserrat"/>
                <a:sym typeface="Montserrat"/>
              </a:rPr>
              <a:t>Enhance the credibility and reliability of the models</a:t>
            </a:r>
            <a:endParaRPr sz="800">
              <a:latin typeface="Montserrat"/>
              <a:ea typeface="Montserrat"/>
              <a:cs typeface="Montserrat"/>
              <a:sym typeface="Montserrat"/>
            </a:endParaRPr>
          </a:p>
        </p:txBody>
      </p:sp>
      <p:sp>
        <p:nvSpPr>
          <p:cNvPr id="227" name="Google Shape;227;p24"/>
          <p:cNvSpPr/>
          <p:nvPr/>
        </p:nvSpPr>
        <p:spPr>
          <a:xfrm>
            <a:off x="6117875" y="1330025"/>
            <a:ext cx="2476200" cy="3229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100">
              <a:solidFill>
                <a:srgbClr val="F56666"/>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100">
              <a:solidFill>
                <a:srgbClr val="F56666"/>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en" sz="1100">
                <a:solidFill>
                  <a:srgbClr val="F56666"/>
                </a:solidFill>
                <a:latin typeface="Montserrat"/>
                <a:ea typeface="Montserrat"/>
                <a:cs typeface="Montserrat"/>
                <a:sym typeface="Montserrat"/>
              </a:rPr>
              <a:t>Deployment of </a:t>
            </a:r>
            <a:endParaRPr b="1" sz="1100">
              <a:solidFill>
                <a:srgbClr val="F56666"/>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b="1" lang="en" sz="1100">
                <a:solidFill>
                  <a:srgbClr val="F56666"/>
                </a:solidFill>
                <a:latin typeface="Montserrat"/>
                <a:ea typeface="Montserrat"/>
                <a:cs typeface="Montserrat"/>
                <a:sym typeface="Montserrat"/>
              </a:rPr>
              <a:t>the Predictive Models</a:t>
            </a:r>
            <a:endParaRPr b="1" sz="1100">
              <a:solidFill>
                <a:srgbClr val="F5666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800">
                <a:solidFill>
                  <a:srgbClr val="434343"/>
                </a:solidFill>
                <a:latin typeface="Montserrat"/>
                <a:ea typeface="Montserrat"/>
                <a:cs typeface="Montserrat"/>
                <a:sym typeface="Montserrat"/>
              </a:rPr>
              <a:t>Compare patterns of the two staging methods (pre-covid v.s. covid)</a:t>
            </a:r>
            <a:endParaRPr sz="8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800">
              <a:solidFill>
                <a:srgbClr val="434343"/>
              </a:solidFill>
              <a:latin typeface="Montserrat"/>
              <a:ea typeface="Montserrat"/>
              <a:cs typeface="Montserrat"/>
              <a:sym typeface="Montserrat"/>
            </a:endParaRPr>
          </a:p>
          <a:p>
            <a:pPr indent="0" lvl="0" marL="0" rtl="0" algn="ctr">
              <a:lnSpc>
                <a:spcPct val="115000"/>
              </a:lnSpc>
              <a:spcBef>
                <a:spcPts val="0"/>
              </a:spcBef>
              <a:spcAft>
                <a:spcPts val="0"/>
              </a:spcAft>
              <a:buClr>
                <a:schemeClr val="dk1"/>
              </a:buClr>
              <a:buSzPts val="1100"/>
              <a:buFont typeface="Arial"/>
              <a:buNone/>
            </a:pPr>
            <a:r>
              <a:rPr lang="en" sz="800">
                <a:solidFill>
                  <a:srgbClr val="434343"/>
                </a:solidFill>
                <a:latin typeface="Montserrat"/>
                <a:ea typeface="Montserrat"/>
                <a:cs typeface="Montserrat"/>
                <a:sym typeface="Montserrat"/>
              </a:rPr>
              <a:t>Occurrence of the emergency pandemic not aligns with previous historic patterns</a:t>
            </a:r>
            <a:endParaRPr sz="800">
              <a:solidFill>
                <a:schemeClr val="dk1"/>
              </a:solidFill>
              <a:latin typeface="Montserrat"/>
              <a:ea typeface="Montserrat"/>
              <a:cs typeface="Montserrat"/>
              <a:sym typeface="Montserrat"/>
            </a:endParaRPr>
          </a:p>
        </p:txBody>
      </p:sp>
      <p:sp>
        <p:nvSpPr>
          <p:cNvPr id="228" name="Google Shape;228;p24"/>
          <p:cNvSpPr/>
          <p:nvPr/>
        </p:nvSpPr>
        <p:spPr>
          <a:xfrm>
            <a:off x="1430250" y="1782300"/>
            <a:ext cx="430500" cy="406800"/>
          </a:xfrm>
          <a:prstGeom prst="ellipse">
            <a:avLst/>
          </a:prstGeom>
          <a:solidFill>
            <a:srgbClr val="F5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229" name="Google Shape;229;p24"/>
          <p:cNvSpPr/>
          <p:nvPr/>
        </p:nvSpPr>
        <p:spPr>
          <a:xfrm>
            <a:off x="4285488" y="1782300"/>
            <a:ext cx="430500" cy="406800"/>
          </a:xfrm>
          <a:prstGeom prst="ellipse">
            <a:avLst/>
          </a:prstGeom>
          <a:solidFill>
            <a:srgbClr val="F5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230" name="Google Shape;230;p24"/>
          <p:cNvSpPr/>
          <p:nvPr/>
        </p:nvSpPr>
        <p:spPr>
          <a:xfrm>
            <a:off x="7226163" y="1782300"/>
            <a:ext cx="430500" cy="406800"/>
          </a:xfrm>
          <a:prstGeom prst="ellipse">
            <a:avLst/>
          </a:prstGeom>
          <a:solidFill>
            <a:srgbClr val="F5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4 </a:t>
            </a:r>
            <a:endParaRPr/>
          </a:p>
          <a:p>
            <a:pPr indent="0" lvl="0" marL="0" rtl="0" algn="ctr">
              <a:spcBef>
                <a:spcPts val="1000"/>
              </a:spcBef>
              <a:spcAft>
                <a:spcPts val="1000"/>
              </a:spcAft>
              <a:buNone/>
            </a:pPr>
            <a:r>
              <a:rPr lang="en"/>
              <a:t>Models &amp; Performance</a:t>
            </a:r>
            <a:endParaRPr/>
          </a:p>
        </p:txBody>
      </p:sp>
      <p:sp>
        <p:nvSpPr>
          <p:cNvPr id="237" name="Google Shape;23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26"/>
          <p:cNvSpPr txBox="1"/>
          <p:nvPr>
            <p:ph type="title"/>
          </p:nvPr>
        </p:nvSpPr>
        <p:spPr>
          <a:xfrm>
            <a:off x="311700" y="198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56666"/>
                </a:solidFill>
              </a:rPr>
              <a:t>Naive </a:t>
            </a:r>
            <a:r>
              <a:rPr lang="en"/>
              <a:t>Model (Seasonal)</a:t>
            </a:r>
            <a:endParaRPr/>
          </a:p>
        </p:txBody>
      </p:sp>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6"/>
          <p:cNvSpPr txBox="1"/>
          <p:nvPr>
            <p:ph idx="1" type="body"/>
          </p:nvPr>
        </p:nvSpPr>
        <p:spPr>
          <a:xfrm>
            <a:off x="421900" y="781375"/>
            <a:ext cx="8050500" cy="309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u="sng">
                <a:solidFill>
                  <a:srgbClr val="434343"/>
                </a:solidFill>
              </a:rPr>
              <a:t>Naive Model</a:t>
            </a:r>
            <a:endParaRPr b="1" sz="1100" u="sng">
              <a:solidFill>
                <a:srgbClr val="434343"/>
              </a:solidFill>
            </a:endParaRPr>
          </a:p>
          <a:p>
            <a:pPr indent="0" lvl="0" marL="0" rtl="0" algn="l">
              <a:spcBef>
                <a:spcPts val="0"/>
              </a:spcBef>
              <a:spcAft>
                <a:spcPts val="0"/>
              </a:spcAft>
              <a:buClr>
                <a:schemeClr val="dk1"/>
              </a:buClr>
              <a:buSzPts val="1100"/>
              <a:buFont typeface="Arial"/>
              <a:buNone/>
            </a:pPr>
            <a:r>
              <a:rPr lang="en" sz="1100">
                <a:solidFill>
                  <a:srgbClr val="434343"/>
                </a:solidFill>
              </a:rPr>
              <a:t>Uses previous actual data as the prediction of future prices. The rationale behind this method is that the future data will have a similar pattern as historical data. A frequency of 7 is adopted.</a:t>
            </a:r>
            <a:endParaRPr sz="1100">
              <a:solidFill>
                <a:srgbClr val="434343"/>
              </a:solidFill>
            </a:endParaRPr>
          </a:p>
          <a:p>
            <a:pPr indent="0" lvl="0" marL="0" rtl="0" algn="l">
              <a:spcBef>
                <a:spcPts val="0"/>
              </a:spcBef>
              <a:spcAft>
                <a:spcPts val="0"/>
              </a:spcAft>
              <a:buNone/>
            </a:pPr>
            <a:r>
              <a:t/>
            </a:r>
            <a:endParaRPr b="1" sz="900">
              <a:solidFill>
                <a:srgbClr val="434343"/>
              </a:solidFill>
            </a:endParaRPr>
          </a:p>
          <a:p>
            <a:pPr indent="0" lvl="0" marL="0" rtl="0" algn="l">
              <a:spcBef>
                <a:spcPts val="0"/>
              </a:spcBef>
              <a:spcAft>
                <a:spcPts val="0"/>
              </a:spcAft>
              <a:buNone/>
            </a:pPr>
            <a:r>
              <a:rPr b="1" lang="en" sz="900">
                <a:solidFill>
                  <a:srgbClr val="F56666"/>
                </a:solidFill>
              </a:rPr>
              <a:t>Only using Pre-COVID Data</a:t>
            </a:r>
            <a:endParaRPr b="1" sz="900">
              <a:solidFill>
                <a:srgbClr val="F56666"/>
              </a:solidFill>
            </a:endParaRPr>
          </a:p>
          <a:p>
            <a:pPr indent="0" lvl="0" marL="0" rtl="0" algn="l">
              <a:lnSpc>
                <a:spcPct val="100000"/>
              </a:lnSpc>
              <a:spcBef>
                <a:spcPts val="0"/>
              </a:spcBef>
              <a:spcAft>
                <a:spcPts val="0"/>
              </a:spcAft>
              <a:buNone/>
            </a:pPr>
            <a:r>
              <a:rPr lang="en" sz="900">
                <a:solidFill>
                  <a:srgbClr val="434343"/>
                </a:solidFill>
              </a:rPr>
              <a:t>Training MAPE - 1.8, Testing MAPE - 3.03</a:t>
            </a:r>
            <a:endParaRPr sz="900">
              <a:solidFill>
                <a:srgbClr val="434343"/>
              </a:solidFill>
            </a:endParaRPr>
          </a:p>
          <a:p>
            <a:pPr indent="0" lvl="0" marL="0" rtl="0" algn="l">
              <a:lnSpc>
                <a:spcPct val="100000"/>
              </a:lnSpc>
              <a:spcBef>
                <a:spcPts val="0"/>
              </a:spcBef>
              <a:spcAft>
                <a:spcPts val="0"/>
              </a:spcAft>
              <a:buNone/>
            </a:pPr>
            <a:r>
              <a:t/>
            </a:r>
            <a:endParaRPr sz="900">
              <a:solidFill>
                <a:srgbClr val="434343"/>
              </a:solidFill>
            </a:endParaRPr>
          </a:p>
          <a:p>
            <a:pPr indent="0" lvl="0" marL="0" rtl="0" algn="l">
              <a:spcBef>
                <a:spcPts val="0"/>
              </a:spcBef>
              <a:spcAft>
                <a:spcPts val="0"/>
              </a:spcAft>
              <a:buNone/>
            </a:pPr>
            <a:r>
              <a:rPr b="1" lang="en" sz="900">
                <a:solidFill>
                  <a:srgbClr val="F56666"/>
                </a:solidFill>
              </a:rPr>
              <a:t>Using all data available</a:t>
            </a:r>
            <a:endParaRPr sz="900">
              <a:solidFill>
                <a:srgbClr val="F56666"/>
              </a:solidFill>
            </a:endParaRPr>
          </a:p>
          <a:p>
            <a:pPr indent="0" lvl="0" marL="0" rtl="0" algn="l">
              <a:lnSpc>
                <a:spcPct val="100000"/>
              </a:lnSpc>
              <a:spcBef>
                <a:spcPts val="0"/>
              </a:spcBef>
              <a:spcAft>
                <a:spcPts val="0"/>
              </a:spcAft>
              <a:buNone/>
            </a:pPr>
            <a:r>
              <a:rPr lang="en" sz="900">
                <a:solidFill>
                  <a:srgbClr val="434343"/>
                </a:solidFill>
              </a:rPr>
              <a:t>Training MAPE - 2.26, Testing MAPE - 1..77</a:t>
            </a:r>
            <a:endParaRPr sz="900">
              <a:solidFill>
                <a:srgbClr val="434343"/>
              </a:solidFill>
            </a:endParaRPr>
          </a:p>
        </p:txBody>
      </p:sp>
      <p:pic>
        <p:nvPicPr>
          <p:cNvPr id="245" name="Google Shape;245;p26"/>
          <p:cNvPicPr preferRelativeResize="0"/>
          <p:nvPr/>
        </p:nvPicPr>
        <p:blipFill>
          <a:blip r:embed="rId3">
            <a:alphaModFix/>
          </a:blip>
          <a:stretch>
            <a:fillRect/>
          </a:stretch>
        </p:blipFill>
        <p:spPr>
          <a:xfrm>
            <a:off x="587375" y="2571750"/>
            <a:ext cx="3657600" cy="2332234"/>
          </a:xfrm>
          <a:prstGeom prst="rect">
            <a:avLst/>
          </a:prstGeom>
          <a:noFill/>
          <a:ln>
            <a:noFill/>
          </a:ln>
        </p:spPr>
      </p:pic>
      <p:pic>
        <p:nvPicPr>
          <p:cNvPr id="246" name="Google Shape;246;p26"/>
          <p:cNvPicPr preferRelativeResize="0"/>
          <p:nvPr/>
        </p:nvPicPr>
        <p:blipFill rotWithShape="1">
          <a:blip r:embed="rId4">
            <a:alphaModFix/>
          </a:blip>
          <a:srcRect b="0" l="803" r="0" t="0"/>
          <a:stretch/>
        </p:blipFill>
        <p:spPr>
          <a:xfrm>
            <a:off x="4798777" y="2753850"/>
            <a:ext cx="2964725" cy="215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Holt Winters Exponential Smoothing</a:t>
            </a:r>
            <a:endParaRPr/>
          </a:p>
        </p:txBody>
      </p:sp>
      <p:sp>
        <p:nvSpPr>
          <p:cNvPr id="252" name="Google Shape;252;p27"/>
          <p:cNvSpPr txBox="1"/>
          <p:nvPr>
            <p:ph idx="1" type="body"/>
          </p:nvPr>
        </p:nvSpPr>
        <p:spPr>
          <a:xfrm>
            <a:off x="226225" y="822300"/>
            <a:ext cx="8033700" cy="349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100" u="sng">
                <a:solidFill>
                  <a:srgbClr val="434343"/>
                </a:solidFill>
              </a:rPr>
              <a:t>Holt Winters</a:t>
            </a:r>
            <a:endParaRPr b="1" sz="1100" u="sng">
              <a:solidFill>
                <a:srgbClr val="434343"/>
              </a:solidFill>
            </a:endParaRPr>
          </a:p>
          <a:p>
            <a:pPr indent="0" lvl="0" marL="0" marR="0" rtl="0" algn="l">
              <a:lnSpc>
                <a:spcPct val="100000"/>
              </a:lnSpc>
              <a:spcBef>
                <a:spcPts val="0"/>
              </a:spcBef>
              <a:spcAft>
                <a:spcPts val="0"/>
              </a:spcAft>
              <a:buClr>
                <a:schemeClr val="dk1"/>
              </a:buClr>
              <a:buSzPts val="1100"/>
              <a:buFont typeface="Arial"/>
              <a:buNone/>
            </a:pPr>
            <a:r>
              <a:rPr lang="en" sz="1100">
                <a:solidFill>
                  <a:srgbClr val="434343"/>
                </a:solidFill>
              </a:rPr>
              <a:t>The most optimal one with the multiplicative error, a damped-additive trend, and additive seasonality (MAdA). </a:t>
            </a:r>
            <a:r>
              <a:rPr lang="en" sz="1100">
                <a:solidFill>
                  <a:srgbClr val="434343"/>
                </a:solidFill>
              </a:rPr>
              <a:t>A frequency of 7 is adopted.</a:t>
            </a:r>
            <a:endParaRPr sz="1100">
              <a:solidFill>
                <a:srgbClr val="434343"/>
              </a:solidFill>
            </a:endParaRPr>
          </a:p>
          <a:p>
            <a:pPr indent="0" lvl="0" marL="0" rtl="0" algn="l">
              <a:spcBef>
                <a:spcPts val="0"/>
              </a:spcBef>
              <a:spcAft>
                <a:spcPts val="0"/>
              </a:spcAft>
              <a:buNone/>
            </a:pPr>
            <a:r>
              <a:t/>
            </a:r>
            <a:endParaRPr sz="1100">
              <a:solidFill>
                <a:srgbClr val="434343"/>
              </a:solidFill>
            </a:endParaRPr>
          </a:p>
          <a:p>
            <a:pPr indent="0" lvl="0" marL="0" rtl="0" algn="l">
              <a:spcBef>
                <a:spcPts val="0"/>
              </a:spcBef>
              <a:spcAft>
                <a:spcPts val="0"/>
              </a:spcAft>
              <a:buNone/>
            </a:pPr>
            <a:r>
              <a:rPr b="1" lang="en" sz="900">
                <a:solidFill>
                  <a:srgbClr val="F56666"/>
                </a:solidFill>
              </a:rPr>
              <a:t>Only using Pre-COVID Data</a:t>
            </a:r>
            <a:endParaRPr b="1" sz="900">
              <a:solidFill>
                <a:srgbClr val="F56666"/>
              </a:solidFill>
            </a:endParaRPr>
          </a:p>
          <a:p>
            <a:pPr indent="0" lvl="0" marL="0" rtl="0" algn="l">
              <a:lnSpc>
                <a:spcPct val="100000"/>
              </a:lnSpc>
              <a:spcBef>
                <a:spcPts val="0"/>
              </a:spcBef>
              <a:spcAft>
                <a:spcPts val="0"/>
              </a:spcAft>
              <a:buClr>
                <a:schemeClr val="dk1"/>
              </a:buClr>
              <a:buSzPts val="1100"/>
              <a:buFont typeface="Arial"/>
              <a:buNone/>
            </a:pPr>
            <a:r>
              <a:rPr lang="en" sz="900">
                <a:solidFill>
                  <a:srgbClr val="434343"/>
                </a:solidFill>
              </a:rPr>
              <a:t>Training MAPE - 0.52, Testing MAPE - 1.52</a:t>
            </a:r>
            <a:endParaRPr sz="900">
              <a:solidFill>
                <a:srgbClr val="434343"/>
              </a:solidFill>
            </a:endParaRPr>
          </a:p>
          <a:p>
            <a:pPr indent="0" lvl="0" marL="0" rtl="0" algn="l">
              <a:lnSpc>
                <a:spcPct val="100000"/>
              </a:lnSpc>
              <a:spcBef>
                <a:spcPts val="0"/>
              </a:spcBef>
              <a:spcAft>
                <a:spcPts val="0"/>
              </a:spcAft>
              <a:buClr>
                <a:schemeClr val="dk1"/>
              </a:buClr>
              <a:buSzPts val="1100"/>
              <a:buFont typeface="Arial"/>
              <a:buNone/>
            </a:pPr>
            <a:r>
              <a:t/>
            </a:r>
            <a:endParaRPr sz="900">
              <a:solidFill>
                <a:srgbClr val="434343"/>
              </a:solidFill>
            </a:endParaRPr>
          </a:p>
          <a:p>
            <a:pPr indent="0" lvl="0" marL="0" rtl="0" algn="l">
              <a:spcBef>
                <a:spcPts val="0"/>
              </a:spcBef>
              <a:spcAft>
                <a:spcPts val="0"/>
              </a:spcAft>
              <a:buNone/>
            </a:pPr>
            <a:r>
              <a:rPr b="1" lang="en" sz="900">
                <a:solidFill>
                  <a:srgbClr val="F56666"/>
                </a:solidFill>
              </a:rPr>
              <a:t>Using all data available</a:t>
            </a:r>
            <a:endParaRPr b="1" sz="900">
              <a:solidFill>
                <a:srgbClr val="F56666"/>
              </a:solidFill>
            </a:endParaRPr>
          </a:p>
          <a:p>
            <a:pPr indent="0" lvl="0" marL="0" rtl="0" algn="l">
              <a:lnSpc>
                <a:spcPct val="100000"/>
              </a:lnSpc>
              <a:spcBef>
                <a:spcPts val="0"/>
              </a:spcBef>
              <a:spcAft>
                <a:spcPts val="0"/>
              </a:spcAft>
              <a:buClr>
                <a:schemeClr val="dk1"/>
              </a:buClr>
              <a:buSzPts val="1100"/>
              <a:buFont typeface="Arial"/>
              <a:buNone/>
            </a:pPr>
            <a:r>
              <a:rPr lang="en" sz="900">
                <a:solidFill>
                  <a:srgbClr val="434343"/>
                </a:solidFill>
              </a:rPr>
              <a:t>Training MAPE - 0.68, Testing MAPE - 1.91</a:t>
            </a:r>
            <a:endParaRPr sz="900">
              <a:solidFill>
                <a:srgbClr val="434343"/>
              </a:solidFill>
            </a:endParaRPr>
          </a:p>
          <a:p>
            <a:pPr indent="0" lvl="0" marL="0" rtl="0" algn="l">
              <a:spcBef>
                <a:spcPts val="0"/>
              </a:spcBef>
              <a:spcAft>
                <a:spcPts val="0"/>
              </a:spcAft>
              <a:buClr>
                <a:schemeClr val="dk1"/>
              </a:buClr>
              <a:buSzPts val="1100"/>
              <a:buFont typeface="Arial"/>
              <a:buNone/>
            </a:pPr>
            <a:r>
              <a:t/>
            </a:r>
            <a:endParaRPr sz="1100">
              <a:solidFill>
                <a:srgbClr val="434343"/>
              </a:solidFill>
            </a:endParaRPr>
          </a:p>
          <a:p>
            <a:pPr indent="0" lvl="0" marL="0" rtl="0" algn="l">
              <a:spcBef>
                <a:spcPts val="0"/>
              </a:spcBef>
              <a:spcAft>
                <a:spcPts val="1600"/>
              </a:spcAft>
              <a:buNone/>
            </a:pPr>
            <a:r>
              <a:t/>
            </a:r>
            <a:endParaRPr sz="1100">
              <a:solidFill>
                <a:srgbClr val="434343"/>
              </a:solidFill>
            </a:endParaRPr>
          </a:p>
        </p:txBody>
      </p:sp>
      <p:sp>
        <p:nvSpPr>
          <p:cNvPr id="253" name="Google Shape;25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27"/>
          <p:cNvPicPr preferRelativeResize="0"/>
          <p:nvPr/>
        </p:nvPicPr>
        <p:blipFill>
          <a:blip r:embed="rId3">
            <a:alphaModFix/>
          </a:blip>
          <a:stretch>
            <a:fillRect/>
          </a:stretch>
        </p:blipFill>
        <p:spPr>
          <a:xfrm>
            <a:off x="311700" y="2499375"/>
            <a:ext cx="4268825" cy="2292525"/>
          </a:xfrm>
          <a:prstGeom prst="rect">
            <a:avLst/>
          </a:prstGeom>
          <a:noFill/>
          <a:ln>
            <a:noFill/>
          </a:ln>
        </p:spPr>
      </p:pic>
      <p:pic>
        <p:nvPicPr>
          <p:cNvPr id="255" name="Google Shape;255;p27"/>
          <p:cNvPicPr preferRelativeResize="0"/>
          <p:nvPr/>
        </p:nvPicPr>
        <p:blipFill rotWithShape="1">
          <a:blip r:embed="rId4">
            <a:alphaModFix/>
          </a:blip>
          <a:srcRect b="0" l="0" r="10546" t="0"/>
          <a:stretch/>
        </p:blipFill>
        <p:spPr>
          <a:xfrm>
            <a:off x="4572000" y="2527172"/>
            <a:ext cx="3900450" cy="22199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a:t>
            </a:r>
            <a:endParaRPr/>
          </a:p>
        </p:txBody>
      </p:sp>
      <p:sp>
        <p:nvSpPr>
          <p:cNvPr id="261" name="Google Shape;261;p28"/>
          <p:cNvSpPr txBox="1"/>
          <p:nvPr>
            <p:ph idx="1" type="body"/>
          </p:nvPr>
        </p:nvSpPr>
        <p:spPr>
          <a:xfrm>
            <a:off x="311700" y="1058575"/>
            <a:ext cx="4260300" cy="401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u="sng">
                <a:solidFill>
                  <a:srgbClr val="434343"/>
                </a:solidFill>
              </a:rPr>
              <a:t> Arima</a:t>
            </a:r>
            <a:endParaRPr b="1" sz="1100" u="sng">
              <a:solidFill>
                <a:srgbClr val="434343"/>
              </a:solidFill>
            </a:endParaRPr>
          </a:p>
          <a:p>
            <a:pPr indent="0" lvl="0" marL="0" rtl="0" algn="l">
              <a:spcBef>
                <a:spcPts val="0"/>
              </a:spcBef>
              <a:spcAft>
                <a:spcPts val="0"/>
              </a:spcAft>
              <a:buClr>
                <a:schemeClr val="dk1"/>
              </a:buClr>
              <a:buSzPts val="1100"/>
              <a:buFont typeface="Arial"/>
              <a:buNone/>
            </a:pPr>
            <a:r>
              <a:rPr lang="en" sz="1100">
                <a:solidFill>
                  <a:srgbClr val="434343"/>
                </a:solidFill>
              </a:rPr>
              <a:t>The PACF graph cuts off and the ACF graph slowly tails off. According to the ACF and PACF graph, we have tried:</a:t>
            </a:r>
            <a:endParaRPr sz="1100">
              <a:solidFill>
                <a:srgbClr val="434343"/>
              </a:solidFill>
            </a:endParaRPr>
          </a:p>
          <a:p>
            <a:pPr indent="0" lvl="0" marL="0" rtl="0" algn="l">
              <a:spcBef>
                <a:spcPts val="0"/>
              </a:spcBef>
              <a:spcAft>
                <a:spcPts val="0"/>
              </a:spcAft>
              <a:buClr>
                <a:schemeClr val="dk1"/>
              </a:buClr>
              <a:buSzPts val="1100"/>
              <a:buFont typeface="Arial"/>
              <a:buNone/>
            </a:pPr>
            <a:r>
              <a:t/>
            </a:r>
            <a:endParaRPr b="1" sz="1100">
              <a:solidFill>
                <a:srgbClr val="434343"/>
              </a:solidFill>
            </a:endParaRPr>
          </a:p>
          <a:p>
            <a:pPr indent="0" lvl="0" marL="0" rtl="0" algn="l">
              <a:spcBef>
                <a:spcPts val="0"/>
              </a:spcBef>
              <a:spcAft>
                <a:spcPts val="0"/>
              </a:spcAft>
              <a:buNone/>
            </a:pPr>
            <a:r>
              <a:rPr b="1" lang="en" sz="900">
                <a:solidFill>
                  <a:srgbClr val="F56666"/>
                </a:solidFill>
              </a:rPr>
              <a:t>Only using Pre-COVID Data</a:t>
            </a:r>
            <a:endParaRPr b="1" sz="900">
              <a:solidFill>
                <a:srgbClr val="F56666"/>
              </a:solidFill>
            </a:endParaRPr>
          </a:p>
          <a:p>
            <a:pPr indent="0" lvl="0" marL="0" rtl="0" algn="l">
              <a:lnSpc>
                <a:spcPct val="100000"/>
              </a:lnSpc>
              <a:spcBef>
                <a:spcPts val="0"/>
              </a:spcBef>
              <a:spcAft>
                <a:spcPts val="0"/>
              </a:spcAft>
              <a:buNone/>
            </a:pPr>
            <a:r>
              <a:rPr lang="en" sz="900">
                <a:solidFill>
                  <a:srgbClr val="434343"/>
                </a:solidFill>
              </a:rPr>
              <a:t>Training MAPE - 0.54, Testing MAPE - 1.51</a:t>
            </a:r>
            <a:endParaRPr sz="900">
              <a:solidFill>
                <a:srgbClr val="434343"/>
              </a:solidFill>
            </a:endParaRPr>
          </a:p>
          <a:p>
            <a:pPr indent="0" lvl="0" marL="0" rtl="0" algn="l">
              <a:lnSpc>
                <a:spcPct val="100000"/>
              </a:lnSpc>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Char char="●"/>
            </a:pPr>
            <a:r>
              <a:rPr b="1" lang="en" sz="900">
                <a:solidFill>
                  <a:srgbClr val="434343"/>
                </a:solidFill>
              </a:rPr>
              <a:t>SARIMA(0,1,1)(0,1,1)[7]</a:t>
            </a:r>
            <a:endParaRPr b="1"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SARIMA(0,1,0)(1,1,0)[7]</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SARIMA(0,1,0)(1,1,1)[7]</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SARIMA(1,1,1)(1,1,1)[7]</a:t>
            </a:r>
            <a:endParaRPr sz="900">
              <a:solidFill>
                <a:srgbClr val="434343"/>
              </a:solidFill>
            </a:endParaRPr>
          </a:p>
          <a:p>
            <a:pPr indent="0" lvl="0" marL="0" rtl="0" algn="l">
              <a:lnSpc>
                <a:spcPct val="100000"/>
              </a:lnSpc>
              <a:spcBef>
                <a:spcPts val="0"/>
              </a:spcBef>
              <a:spcAft>
                <a:spcPts val="0"/>
              </a:spcAft>
              <a:buClr>
                <a:schemeClr val="dk1"/>
              </a:buClr>
              <a:buSzPts val="1100"/>
              <a:buFont typeface="Arial"/>
              <a:buNone/>
            </a:pPr>
            <a:r>
              <a:t/>
            </a:r>
            <a:endParaRPr b="1" sz="900">
              <a:solidFill>
                <a:srgbClr val="434343"/>
              </a:solidFill>
            </a:endParaRPr>
          </a:p>
          <a:p>
            <a:pPr indent="0" lvl="0" marL="0" rtl="0" algn="l">
              <a:spcBef>
                <a:spcPts val="0"/>
              </a:spcBef>
              <a:spcAft>
                <a:spcPts val="0"/>
              </a:spcAft>
              <a:buNone/>
            </a:pPr>
            <a:r>
              <a:rPr b="1" lang="en" sz="900">
                <a:solidFill>
                  <a:srgbClr val="F56666"/>
                </a:solidFill>
              </a:rPr>
              <a:t>Using all data available</a:t>
            </a:r>
            <a:endParaRPr b="1" sz="900">
              <a:solidFill>
                <a:srgbClr val="F56666"/>
              </a:solidFill>
            </a:endParaRPr>
          </a:p>
          <a:p>
            <a:pPr indent="0" lvl="0" marL="0" rtl="0" algn="l">
              <a:lnSpc>
                <a:spcPct val="100000"/>
              </a:lnSpc>
              <a:spcBef>
                <a:spcPts val="0"/>
              </a:spcBef>
              <a:spcAft>
                <a:spcPts val="0"/>
              </a:spcAft>
              <a:buNone/>
            </a:pPr>
            <a:r>
              <a:rPr lang="en" sz="900">
                <a:solidFill>
                  <a:srgbClr val="434343"/>
                </a:solidFill>
              </a:rPr>
              <a:t>Training MAPE - 0.62, Testing MAPE - 1.16</a:t>
            </a:r>
            <a:endParaRPr sz="900">
              <a:solidFill>
                <a:srgbClr val="434343"/>
              </a:solidFill>
            </a:endParaRPr>
          </a:p>
          <a:p>
            <a:pPr indent="0" lvl="0" marL="0" rtl="0" algn="l">
              <a:lnSpc>
                <a:spcPct val="100000"/>
              </a:lnSpc>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SARIMA(0,1,1)(0,1,1)[7]</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SARIMA(0,1,0)(1,1,0)[7]</a:t>
            </a:r>
            <a:endParaRPr sz="900">
              <a:solidFill>
                <a:srgbClr val="434343"/>
              </a:solidFill>
            </a:endParaRPr>
          </a:p>
          <a:p>
            <a:pPr indent="-285750" lvl="0" marL="457200" rtl="0" algn="l">
              <a:spcBef>
                <a:spcPts val="0"/>
              </a:spcBef>
              <a:spcAft>
                <a:spcPts val="0"/>
              </a:spcAft>
              <a:buClr>
                <a:srgbClr val="434343"/>
              </a:buClr>
              <a:buSzPts val="900"/>
              <a:buChar char="●"/>
            </a:pPr>
            <a:r>
              <a:rPr b="1" lang="en" sz="900">
                <a:solidFill>
                  <a:srgbClr val="434343"/>
                </a:solidFill>
              </a:rPr>
              <a:t>SARIMA(0,1,0)(1,1,1)[7]</a:t>
            </a:r>
            <a:endParaRPr b="1"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SARIMA(1,1,1)(1,1,1)[7]</a:t>
            </a:r>
            <a:endParaRPr sz="900">
              <a:solidFill>
                <a:srgbClr val="434343"/>
              </a:solidFill>
            </a:endParaRPr>
          </a:p>
          <a:p>
            <a:pPr indent="0" lvl="0" marL="0" rtl="0" algn="l">
              <a:lnSpc>
                <a:spcPct val="100000"/>
              </a:lnSpc>
              <a:spcBef>
                <a:spcPts val="0"/>
              </a:spcBef>
              <a:spcAft>
                <a:spcPts val="0"/>
              </a:spcAft>
              <a:buClr>
                <a:schemeClr val="dk1"/>
              </a:buClr>
              <a:buSzPts val="1100"/>
              <a:buFont typeface="Arial"/>
              <a:buNone/>
            </a:pPr>
            <a:r>
              <a:t/>
            </a:r>
            <a:endParaRPr sz="900">
              <a:solidFill>
                <a:srgbClr val="434343"/>
              </a:solidFill>
            </a:endParaRPr>
          </a:p>
          <a:p>
            <a:pPr indent="0" lvl="0" marL="0" rtl="0" algn="l">
              <a:lnSpc>
                <a:spcPct val="100000"/>
              </a:lnSpc>
              <a:spcBef>
                <a:spcPts val="0"/>
              </a:spcBef>
              <a:spcAft>
                <a:spcPts val="0"/>
              </a:spcAft>
              <a:buClr>
                <a:schemeClr val="dk1"/>
              </a:buClr>
              <a:buSzPts val="1100"/>
              <a:buFont typeface="Arial"/>
              <a:buNone/>
            </a:pPr>
            <a:r>
              <a:t/>
            </a:r>
            <a:endParaRPr sz="900">
              <a:solidFill>
                <a:srgbClr val="434343"/>
              </a:solidFill>
            </a:endParaRPr>
          </a:p>
        </p:txBody>
      </p:sp>
      <p:sp>
        <p:nvSpPr>
          <p:cNvPr id="262" name="Google Shape;26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28"/>
          <p:cNvPicPr preferRelativeResize="0"/>
          <p:nvPr/>
        </p:nvPicPr>
        <p:blipFill>
          <a:blip r:embed="rId3">
            <a:alphaModFix/>
          </a:blip>
          <a:stretch>
            <a:fillRect/>
          </a:stretch>
        </p:blipFill>
        <p:spPr>
          <a:xfrm>
            <a:off x="4786300" y="829963"/>
            <a:ext cx="3763250" cy="1929150"/>
          </a:xfrm>
          <a:prstGeom prst="rect">
            <a:avLst/>
          </a:prstGeom>
          <a:noFill/>
          <a:ln>
            <a:noFill/>
          </a:ln>
        </p:spPr>
      </p:pic>
      <p:pic>
        <p:nvPicPr>
          <p:cNvPr id="264" name="Google Shape;264;p28"/>
          <p:cNvPicPr preferRelativeResize="0"/>
          <p:nvPr/>
        </p:nvPicPr>
        <p:blipFill>
          <a:blip r:embed="rId4">
            <a:alphaModFix/>
          </a:blip>
          <a:stretch>
            <a:fillRect/>
          </a:stretch>
        </p:blipFill>
        <p:spPr>
          <a:xfrm>
            <a:off x="4862175" y="2836050"/>
            <a:ext cx="3543650" cy="182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NNAR</a:t>
            </a:r>
            <a:endParaRPr/>
          </a:p>
        </p:txBody>
      </p:sp>
      <p:sp>
        <p:nvSpPr>
          <p:cNvPr id="270" name="Google Shape;270;p29"/>
          <p:cNvSpPr txBox="1"/>
          <p:nvPr>
            <p:ph idx="1" type="body"/>
          </p:nvPr>
        </p:nvSpPr>
        <p:spPr>
          <a:xfrm>
            <a:off x="4294150" y="1057850"/>
            <a:ext cx="4641000" cy="41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u="sng">
                <a:solidFill>
                  <a:srgbClr val="434343"/>
                </a:solidFill>
              </a:rPr>
              <a:t>NNAR</a:t>
            </a:r>
            <a:endParaRPr b="1" sz="1100" u="sng">
              <a:solidFill>
                <a:srgbClr val="434343"/>
              </a:solidFill>
            </a:endParaRPr>
          </a:p>
          <a:p>
            <a:pPr indent="0" lvl="0" marL="0" rtl="0" algn="l">
              <a:spcBef>
                <a:spcPts val="0"/>
              </a:spcBef>
              <a:spcAft>
                <a:spcPts val="0"/>
              </a:spcAft>
              <a:buNone/>
            </a:pPr>
            <a:r>
              <a:rPr lang="en" sz="1100">
                <a:solidFill>
                  <a:schemeClr val="dk1"/>
                </a:solidFill>
              </a:rPr>
              <a:t>NNAR is equivalent to an ARIMA model but without stationarity restrictions.</a:t>
            </a:r>
            <a:endParaRPr sz="11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rgbClr val="F56666"/>
                </a:solidFill>
              </a:rPr>
              <a:t>Only using Pre-COVID Data</a:t>
            </a:r>
            <a:endParaRPr b="1" sz="900">
              <a:solidFill>
                <a:srgbClr val="F56666"/>
              </a:solidFill>
            </a:endParaRPr>
          </a:p>
          <a:p>
            <a:pPr indent="0" lvl="0" marL="0" rtl="0" algn="l">
              <a:lnSpc>
                <a:spcPct val="100000"/>
              </a:lnSpc>
              <a:spcBef>
                <a:spcPts val="0"/>
              </a:spcBef>
              <a:spcAft>
                <a:spcPts val="0"/>
              </a:spcAft>
              <a:buNone/>
            </a:pPr>
            <a:r>
              <a:rPr lang="en" sz="900">
                <a:solidFill>
                  <a:schemeClr val="dk1"/>
                </a:solidFill>
              </a:rPr>
              <a:t>Training MAPE - 0.1, Testing MAPE - 1.42</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NNAR(27,1,14)[365] without external variable</a:t>
            </a:r>
            <a:endParaRPr sz="900">
              <a:solidFill>
                <a:srgbClr val="434343"/>
              </a:solidFill>
            </a:endParaRPr>
          </a:p>
          <a:p>
            <a:pPr indent="-285750" lvl="0" marL="457200" rtl="0" algn="l">
              <a:spcBef>
                <a:spcPts val="0"/>
              </a:spcBef>
              <a:spcAft>
                <a:spcPts val="0"/>
              </a:spcAft>
              <a:buClr>
                <a:srgbClr val="434343"/>
              </a:buClr>
              <a:buSzPts val="900"/>
              <a:buFont typeface="Times New Roman"/>
              <a:buChar char="●"/>
            </a:pPr>
            <a:r>
              <a:rPr b="1" lang="en" sz="900">
                <a:solidFill>
                  <a:srgbClr val="434343"/>
                </a:solidFill>
              </a:rPr>
              <a:t>NNAR(27,1,15)[365]</a:t>
            </a:r>
            <a:r>
              <a:rPr lang="en" sz="900">
                <a:solidFill>
                  <a:srgbClr val="434343"/>
                </a:solidFill>
              </a:rPr>
              <a:t> with external variable- national GDP</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NNAR(27,1,15)[365] with external variable- unemployment rate</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NNAR(27,1,16)[365] with GDP and unemployment rate</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NNAR(8,1,5)[365]</a:t>
            </a:r>
            <a:endParaRPr sz="900">
              <a:solidFill>
                <a:srgbClr val="434343"/>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spcBef>
                <a:spcPts val="0"/>
              </a:spcBef>
              <a:spcAft>
                <a:spcPts val="0"/>
              </a:spcAft>
              <a:buNone/>
            </a:pPr>
            <a:r>
              <a:rPr b="1" lang="en" sz="900">
                <a:solidFill>
                  <a:srgbClr val="F56666"/>
                </a:solidFill>
              </a:rPr>
              <a:t>Using all data available</a:t>
            </a:r>
            <a:endParaRPr b="1" sz="900">
              <a:solidFill>
                <a:srgbClr val="F56666"/>
              </a:solidFill>
            </a:endParaRPr>
          </a:p>
          <a:p>
            <a:pPr indent="0" lvl="0" marL="0" rtl="0" algn="l">
              <a:lnSpc>
                <a:spcPct val="100000"/>
              </a:lnSpc>
              <a:spcBef>
                <a:spcPts val="0"/>
              </a:spcBef>
              <a:spcAft>
                <a:spcPts val="0"/>
              </a:spcAft>
              <a:buNone/>
            </a:pPr>
            <a:r>
              <a:rPr lang="en" sz="900">
                <a:solidFill>
                  <a:srgbClr val="434343"/>
                </a:solidFill>
              </a:rPr>
              <a:t>Training MAPE - 0.3l, Testing MAPE - 4.77</a:t>
            </a:r>
            <a:endParaRPr sz="900">
              <a:solidFill>
                <a:srgbClr val="434343"/>
              </a:solidFill>
            </a:endParaRPr>
          </a:p>
          <a:p>
            <a:pPr indent="0" lvl="0" marL="0" rtl="0" algn="l">
              <a:lnSpc>
                <a:spcPct val="100000"/>
              </a:lnSpc>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NNAR(28,1,15)[365] without external variable</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NNAR(28,1,16)[365] with external variable national GDP</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NNAR(28,1,16)[365] with external variablesunemployment rate</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lang="en" sz="900">
                <a:solidFill>
                  <a:srgbClr val="434343"/>
                </a:solidFill>
              </a:rPr>
              <a:t>NNAR(28,1,16)[365] with GDP and unemployment rate</a:t>
            </a:r>
            <a:endParaRPr sz="900">
              <a:solidFill>
                <a:srgbClr val="434343"/>
              </a:solidFill>
            </a:endParaRPr>
          </a:p>
          <a:p>
            <a:pPr indent="-285750" lvl="0" marL="457200" rtl="0" algn="l">
              <a:spcBef>
                <a:spcPts val="0"/>
              </a:spcBef>
              <a:spcAft>
                <a:spcPts val="0"/>
              </a:spcAft>
              <a:buClr>
                <a:srgbClr val="434343"/>
              </a:buClr>
              <a:buSzPts val="900"/>
              <a:buFont typeface="Montserrat"/>
              <a:buChar char="●"/>
            </a:pPr>
            <a:r>
              <a:rPr b="1" lang="en" sz="900">
                <a:solidFill>
                  <a:srgbClr val="434343"/>
                </a:solidFill>
              </a:rPr>
              <a:t>NNAR(8,1,5)[365]</a:t>
            </a:r>
            <a:endParaRPr b="1" sz="900">
              <a:solidFill>
                <a:srgbClr val="434343"/>
              </a:solidFill>
            </a:endParaRPr>
          </a:p>
          <a:p>
            <a:pPr indent="0" lvl="0" marL="457200" rtl="0" algn="l">
              <a:spcBef>
                <a:spcPts val="0"/>
              </a:spcBef>
              <a:spcAft>
                <a:spcPts val="0"/>
              </a:spcAft>
              <a:buNone/>
            </a:pPr>
            <a:r>
              <a:t/>
            </a:r>
            <a:endParaRPr b="1" sz="900">
              <a:solidFill>
                <a:srgbClr val="434343"/>
              </a:solidFill>
            </a:endParaRPr>
          </a:p>
          <a:p>
            <a:pPr indent="457200" lvl="0" marL="0" rtl="0" algn="l">
              <a:lnSpc>
                <a:spcPct val="100000"/>
              </a:lnSpc>
              <a:spcBef>
                <a:spcPts val="0"/>
              </a:spcBef>
              <a:spcAft>
                <a:spcPts val="0"/>
              </a:spcAft>
              <a:buNone/>
            </a:pPr>
            <a:r>
              <a:t/>
            </a:r>
            <a:endParaRPr b="1" sz="900">
              <a:solidFill>
                <a:srgbClr val="434343"/>
              </a:solidFill>
            </a:endParaRPr>
          </a:p>
          <a:p>
            <a:pPr indent="0" lvl="0" marL="457200" rtl="0" algn="l">
              <a:spcBef>
                <a:spcPts val="0"/>
              </a:spcBef>
              <a:spcAft>
                <a:spcPts val="0"/>
              </a:spcAft>
              <a:buNone/>
            </a:pPr>
            <a:r>
              <a:t/>
            </a:r>
            <a:endParaRPr b="1" sz="900">
              <a:solidFill>
                <a:schemeClr val="dk1"/>
              </a:solidFill>
            </a:endParaRPr>
          </a:p>
          <a:p>
            <a:pPr indent="0" lvl="0" marL="0" rtl="0" algn="l">
              <a:spcBef>
                <a:spcPts val="0"/>
              </a:spcBef>
              <a:spcAft>
                <a:spcPts val="1600"/>
              </a:spcAft>
              <a:buNone/>
            </a:pPr>
            <a:r>
              <a:t/>
            </a:r>
            <a:endParaRPr sz="900"/>
          </a:p>
        </p:txBody>
      </p:sp>
      <p:sp>
        <p:nvSpPr>
          <p:cNvPr id="271" name="Google Shape;27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29"/>
          <p:cNvPicPr preferRelativeResize="0"/>
          <p:nvPr/>
        </p:nvPicPr>
        <p:blipFill>
          <a:blip r:embed="rId3">
            <a:alphaModFix/>
          </a:blip>
          <a:stretch>
            <a:fillRect/>
          </a:stretch>
        </p:blipFill>
        <p:spPr>
          <a:xfrm>
            <a:off x="224391" y="795225"/>
            <a:ext cx="3826022" cy="2130800"/>
          </a:xfrm>
          <a:prstGeom prst="rect">
            <a:avLst/>
          </a:prstGeom>
          <a:noFill/>
          <a:ln>
            <a:noFill/>
          </a:ln>
        </p:spPr>
      </p:pic>
      <p:pic>
        <p:nvPicPr>
          <p:cNvPr id="273" name="Google Shape;273;p29"/>
          <p:cNvPicPr preferRelativeResize="0"/>
          <p:nvPr/>
        </p:nvPicPr>
        <p:blipFill>
          <a:blip r:embed="rId4">
            <a:alphaModFix/>
          </a:blip>
          <a:stretch>
            <a:fillRect/>
          </a:stretch>
        </p:blipFill>
        <p:spPr>
          <a:xfrm>
            <a:off x="213938" y="2968200"/>
            <a:ext cx="3846950" cy="213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a:t>
            </a:r>
            <a:r>
              <a:rPr lang="en"/>
              <a:t>Regression &amp; Decision Tree</a:t>
            </a:r>
            <a:endParaRPr/>
          </a:p>
        </p:txBody>
      </p:sp>
      <p:sp>
        <p:nvSpPr>
          <p:cNvPr id="279" name="Google Shape;279;p30"/>
          <p:cNvSpPr txBox="1"/>
          <p:nvPr>
            <p:ph idx="1" type="body"/>
          </p:nvPr>
        </p:nvSpPr>
        <p:spPr>
          <a:xfrm>
            <a:off x="311700" y="753050"/>
            <a:ext cx="7093200" cy="214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u="sng">
                <a:solidFill>
                  <a:srgbClr val="434343"/>
                </a:solidFill>
              </a:rPr>
              <a:t>Linear Regression</a:t>
            </a:r>
            <a:endParaRPr b="1" sz="1100" u="sng">
              <a:solidFill>
                <a:srgbClr val="434343"/>
              </a:solidFill>
            </a:endParaRPr>
          </a:p>
          <a:p>
            <a:pPr indent="0" lvl="0" marL="0" rtl="0" algn="l">
              <a:lnSpc>
                <a:spcPct val="100000"/>
              </a:lnSpc>
              <a:spcBef>
                <a:spcPts val="0"/>
              </a:spcBef>
              <a:spcAft>
                <a:spcPts val="0"/>
              </a:spcAft>
              <a:buNone/>
            </a:pPr>
            <a:r>
              <a:rPr lang="en" sz="1100">
                <a:solidFill>
                  <a:srgbClr val="434343"/>
                </a:solidFill>
              </a:rPr>
              <a:t>Use external variables (GDP &amp; Unemployment rate) as X to build linear regression model:</a:t>
            </a:r>
            <a:endParaRPr sz="1100">
              <a:solidFill>
                <a:srgbClr val="434343"/>
              </a:solidFill>
            </a:endParaRPr>
          </a:p>
          <a:p>
            <a:pPr indent="0" lvl="0" marL="0" rtl="0" algn="l">
              <a:lnSpc>
                <a:spcPct val="100000"/>
              </a:lnSpc>
              <a:spcBef>
                <a:spcPts val="0"/>
              </a:spcBef>
              <a:spcAft>
                <a:spcPts val="0"/>
              </a:spcAft>
              <a:buNone/>
            </a:pPr>
            <a:r>
              <a:t/>
            </a:r>
            <a:endParaRPr sz="1100">
              <a:solidFill>
                <a:srgbClr val="434343"/>
              </a:solidFill>
            </a:endParaRPr>
          </a:p>
          <a:p>
            <a:pPr indent="0" lvl="0" marL="457200" rtl="0" algn="l">
              <a:spcBef>
                <a:spcPts val="0"/>
              </a:spcBef>
              <a:spcAft>
                <a:spcPts val="0"/>
              </a:spcAft>
              <a:buNone/>
            </a:pPr>
            <a:r>
              <a:rPr b="1" lang="en" sz="900">
                <a:solidFill>
                  <a:srgbClr val="F56666"/>
                </a:solidFill>
              </a:rPr>
              <a:t>Only using Pre-COVID Data	</a:t>
            </a:r>
            <a:r>
              <a:rPr b="1" lang="en" sz="900">
                <a:solidFill>
                  <a:srgbClr val="434343"/>
                </a:solidFill>
              </a:rPr>
              <a:t>		</a:t>
            </a:r>
            <a:r>
              <a:rPr b="1" lang="en" sz="900">
                <a:solidFill>
                  <a:srgbClr val="F56666"/>
                </a:solidFill>
              </a:rPr>
              <a:t>Using all data available</a:t>
            </a:r>
            <a:endParaRPr b="1" sz="900">
              <a:solidFill>
                <a:srgbClr val="F56666"/>
              </a:solidFill>
            </a:endParaRPr>
          </a:p>
          <a:p>
            <a:pPr indent="0" lvl="0" marL="457200" rtl="0" algn="l">
              <a:spcBef>
                <a:spcPts val="0"/>
              </a:spcBef>
              <a:spcAft>
                <a:spcPts val="0"/>
              </a:spcAft>
              <a:buNone/>
            </a:pPr>
            <a:r>
              <a:rPr lang="en" sz="900">
                <a:solidFill>
                  <a:srgbClr val="434343"/>
                </a:solidFill>
              </a:rPr>
              <a:t>MAPE - 2.15					MAPE - 1.97</a:t>
            </a:r>
            <a:endParaRPr sz="900">
              <a:solidFill>
                <a:srgbClr val="434343"/>
              </a:solidFill>
            </a:endParaRPr>
          </a:p>
          <a:p>
            <a:pPr indent="0" lvl="0" marL="457200" rtl="0" algn="l">
              <a:spcBef>
                <a:spcPts val="0"/>
              </a:spcBef>
              <a:spcAft>
                <a:spcPts val="0"/>
              </a:spcAft>
              <a:buNone/>
            </a:pPr>
            <a:r>
              <a:t/>
            </a:r>
            <a:endParaRPr sz="900">
              <a:solidFill>
                <a:srgbClr val="434343"/>
              </a:solidFill>
            </a:endParaRPr>
          </a:p>
          <a:p>
            <a:pPr indent="-285750" lvl="0" marL="457200" rtl="0" algn="l">
              <a:spcBef>
                <a:spcPts val="0"/>
              </a:spcBef>
              <a:spcAft>
                <a:spcPts val="0"/>
              </a:spcAft>
              <a:buClr>
                <a:srgbClr val="434343"/>
              </a:buClr>
              <a:buSzPts val="900"/>
              <a:buChar char="●"/>
            </a:pPr>
            <a:r>
              <a:rPr b="1" lang="en" sz="900">
                <a:solidFill>
                  <a:srgbClr val="434343"/>
                </a:solidFill>
              </a:rPr>
              <a:t>tslm(price~trend+ur+gdp) 			tslm(price~trend+ur+gdp)</a:t>
            </a:r>
            <a:endParaRPr b="1"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tslm(price~ur+gdp)				slm(price~ur+gdp)</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tslm(price~ur) 					slm(price~ur) </a:t>
            </a:r>
            <a:endParaRPr sz="900">
              <a:solidFill>
                <a:srgbClr val="434343"/>
              </a:solidFill>
            </a:endParaRPr>
          </a:p>
          <a:p>
            <a:pPr indent="-285750" lvl="0" marL="457200" rtl="0" algn="l">
              <a:spcBef>
                <a:spcPts val="0"/>
              </a:spcBef>
              <a:spcAft>
                <a:spcPts val="0"/>
              </a:spcAft>
              <a:buClr>
                <a:srgbClr val="434343"/>
              </a:buClr>
              <a:buSzPts val="900"/>
              <a:buChar char="●"/>
            </a:pPr>
            <a:r>
              <a:rPr lang="en" sz="900">
                <a:solidFill>
                  <a:srgbClr val="434343"/>
                </a:solidFill>
              </a:rPr>
              <a:t>tslm(price~gdp)				tslm(price~gdp)</a:t>
            </a:r>
            <a:endParaRPr sz="900">
              <a:solidFill>
                <a:srgbClr val="434343"/>
              </a:solidFill>
            </a:endParaRPr>
          </a:p>
          <a:p>
            <a:pPr indent="0" lvl="0" marL="457200" rtl="0" algn="l">
              <a:spcBef>
                <a:spcPts val="0"/>
              </a:spcBef>
              <a:spcAft>
                <a:spcPts val="0"/>
              </a:spcAft>
              <a:buClr>
                <a:schemeClr val="dk1"/>
              </a:buClr>
              <a:buSzPts val="1100"/>
              <a:buFont typeface="Arial"/>
              <a:buNone/>
            </a:pPr>
            <a:r>
              <a:t/>
            </a:r>
            <a:endParaRPr sz="900">
              <a:solidFill>
                <a:srgbClr val="434343"/>
              </a:solidFill>
            </a:endParaRPr>
          </a:p>
          <a:p>
            <a:pPr indent="0" lvl="0" marL="0" rtl="0" algn="l">
              <a:spcBef>
                <a:spcPts val="0"/>
              </a:spcBef>
              <a:spcAft>
                <a:spcPts val="0"/>
              </a:spcAft>
              <a:buClr>
                <a:schemeClr val="dk1"/>
              </a:buClr>
              <a:buSzPts val="1100"/>
              <a:buFont typeface="Arial"/>
              <a:buNone/>
            </a:pPr>
            <a:r>
              <a:t/>
            </a:r>
            <a:endParaRPr sz="900">
              <a:solidFill>
                <a:srgbClr val="434343"/>
              </a:solidFill>
            </a:endParaRPr>
          </a:p>
          <a:p>
            <a:pPr indent="0" lvl="0" marL="0" rtl="0" algn="l">
              <a:spcBef>
                <a:spcPts val="0"/>
              </a:spcBef>
              <a:spcAft>
                <a:spcPts val="0"/>
              </a:spcAft>
              <a:buNone/>
            </a:pPr>
            <a:r>
              <a:t/>
            </a:r>
            <a:endParaRPr b="1" sz="1100">
              <a:solidFill>
                <a:srgbClr val="434343"/>
              </a:solidFill>
            </a:endParaRPr>
          </a:p>
          <a:p>
            <a:pPr indent="0" lvl="0" marL="0" rtl="0" algn="l">
              <a:lnSpc>
                <a:spcPct val="100000"/>
              </a:lnSpc>
              <a:spcBef>
                <a:spcPts val="0"/>
              </a:spcBef>
              <a:spcAft>
                <a:spcPts val="0"/>
              </a:spcAft>
              <a:buNone/>
            </a:pPr>
            <a:r>
              <a:t/>
            </a:r>
            <a:endParaRPr sz="1100">
              <a:solidFill>
                <a:srgbClr val="434343"/>
              </a:solidFill>
            </a:endParaRPr>
          </a:p>
          <a:p>
            <a:pPr indent="0" lvl="0" marL="457200" rtl="0" algn="l">
              <a:spcBef>
                <a:spcPts val="0"/>
              </a:spcBef>
              <a:spcAft>
                <a:spcPts val="0"/>
              </a:spcAft>
              <a:buNone/>
            </a:pPr>
            <a:r>
              <a:t/>
            </a:r>
            <a:endParaRPr sz="1100">
              <a:solidFill>
                <a:srgbClr val="434343"/>
              </a:solidFill>
            </a:endParaRPr>
          </a:p>
          <a:p>
            <a:pPr indent="0" lvl="0" marL="0" rtl="0" algn="l">
              <a:lnSpc>
                <a:spcPct val="100000"/>
              </a:lnSpc>
              <a:spcBef>
                <a:spcPts val="0"/>
              </a:spcBef>
              <a:spcAft>
                <a:spcPts val="0"/>
              </a:spcAft>
              <a:buClr>
                <a:schemeClr val="dk1"/>
              </a:buClr>
              <a:buSzPts val="1100"/>
              <a:buFont typeface="Arial"/>
              <a:buNone/>
            </a:pPr>
            <a:r>
              <a:t/>
            </a:r>
            <a:endParaRPr b="1" sz="1100">
              <a:solidFill>
                <a:srgbClr val="434343"/>
              </a:solidFill>
            </a:endParaRPr>
          </a:p>
        </p:txBody>
      </p:sp>
      <p:sp>
        <p:nvSpPr>
          <p:cNvPr id="280" name="Google Shape;28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0"/>
          <p:cNvSpPr txBox="1"/>
          <p:nvPr/>
        </p:nvSpPr>
        <p:spPr>
          <a:xfrm>
            <a:off x="263350" y="2743250"/>
            <a:ext cx="5183400" cy="21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u="sng">
                <a:solidFill>
                  <a:srgbClr val="434343"/>
                </a:solidFill>
                <a:latin typeface="Montserrat"/>
                <a:ea typeface="Montserrat"/>
                <a:cs typeface="Montserrat"/>
                <a:sym typeface="Montserrat"/>
              </a:rPr>
              <a:t>Decision Tree</a:t>
            </a:r>
            <a:endParaRPr b="1" sz="1100" u="sng">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1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434343"/>
                </a:solidFill>
                <a:latin typeface="Montserrat"/>
                <a:ea typeface="Montserrat"/>
                <a:cs typeface="Montserrat"/>
                <a:sym typeface="Montserrat"/>
              </a:rPr>
              <a:t>Decision trees partition all possible values of the attributes into different subcategories or regions and each subcategory is assigned a value. By splitting variables we can predict the Airbnb price through a decision tree model. </a:t>
            </a:r>
            <a:endParaRPr sz="1100">
              <a:solidFill>
                <a:srgbClr val="434343"/>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434343"/>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en" sz="900">
                <a:solidFill>
                  <a:srgbClr val="F56666"/>
                </a:solidFill>
                <a:latin typeface="Montserrat"/>
                <a:ea typeface="Montserrat"/>
                <a:cs typeface="Montserrat"/>
                <a:sym typeface="Montserrat"/>
              </a:rPr>
              <a:t>Only using Pre-COVID Data			Using all data available</a:t>
            </a:r>
            <a:endParaRPr b="1" sz="900">
              <a:solidFill>
                <a:srgbClr val="434343"/>
              </a:solidFill>
              <a:latin typeface="Montserrat"/>
              <a:ea typeface="Montserrat"/>
              <a:cs typeface="Montserrat"/>
              <a:sym typeface="Montserrat"/>
            </a:endParaRPr>
          </a:p>
          <a:p>
            <a:pPr indent="457200" lvl="0" marL="0" rtl="0" algn="l">
              <a:spcBef>
                <a:spcPts val="0"/>
              </a:spcBef>
              <a:spcAft>
                <a:spcPts val="0"/>
              </a:spcAft>
              <a:buNone/>
            </a:pPr>
            <a:r>
              <a:rPr lang="en" sz="900">
                <a:solidFill>
                  <a:srgbClr val="434343"/>
                </a:solidFill>
                <a:latin typeface="Montserrat"/>
                <a:ea typeface="Montserrat"/>
                <a:cs typeface="Montserrat"/>
                <a:sym typeface="Montserrat"/>
              </a:rPr>
              <a:t>Training MAPE - 1.82				Training MAPE - 1.69</a:t>
            </a:r>
            <a:endParaRPr sz="900">
              <a:solidFill>
                <a:srgbClr val="434343"/>
              </a:solidFill>
              <a:latin typeface="Montserrat"/>
              <a:ea typeface="Montserrat"/>
              <a:cs typeface="Montserrat"/>
              <a:sym typeface="Montserrat"/>
            </a:endParaRPr>
          </a:p>
          <a:p>
            <a:pPr indent="457200" lvl="0" marL="0" rtl="0" algn="l">
              <a:spcBef>
                <a:spcPts val="0"/>
              </a:spcBef>
              <a:spcAft>
                <a:spcPts val="0"/>
              </a:spcAft>
              <a:buNone/>
            </a:pPr>
            <a:r>
              <a:rPr lang="en" sz="900">
                <a:solidFill>
                  <a:srgbClr val="434343"/>
                </a:solidFill>
                <a:latin typeface="Montserrat"/>
                <a:ea typeface="Montserrat"/>
                <a:cs typeface="Montserrat"/>
                <a:sym typeface="Montserrat"/>
              </a:rPr>
              <a:t>Testing MAPE - 2.07				Testing MAPE - 1.78</a:t>
            </a:r>
            <a:endParaRPr sz="900">
              <a:solidFill>
                <a:srgbClr val="434343"/>
              </a:solidFill>
              <a:latin typeface="Montserrat"/>
              <a:ea typeface="Montserrat"/>
              <a:cs typeface="Montserrat"/>
              <a:sym typeface="Montserrat"/>
            </a:endParaRPr>
          </a:p>
          <a:p>
            <a:pPr indent="457200" lvl="0" marL="0" rtl="0" algn="l">
              <a:spcBef>
                <a:spcPts val="0"/>
              </a:spcBef>
              <a:spcAft>
                <a:spcPts val="0"/>
              </a:spcAft>
              <a:buNone/>
            </a:pPr>
            <a:r>
              <a:t/>
            </a:r>
            <a:endParaRPr sz="900">
              <a:solidFill>
                <a:srgbClr val="434343"/>
              </a:solidFill>
              <a:latin typeface="Montserrat"/>
              <a:ea typeface="Montserrat"/>
              <a:cs typeface="Montserrat"/>
              <a:sym typeface="Montserrat"/>
            </a:endParaRPr>
          </a:p>
          <a:p>
            <a:pPr indent="457200" lvl="0" marL="0" rtl="0" algn="l">
              <a:lnSpc>
                <a:spcPct val="115000"/>
              </a:lnSpc>
              <a:spcBef>
                <a:spcPts val="0"/>
              </a:spcBef>
              <a:spcAft>
                <a:spcPts val="0"/>
              </a:spcAft>
              <a:buNone/>
            </a:pPr>
            <a:r>
              <a:t/>
            </a:r>
            <a:endParaRPr b="1" sz="1100">
              <a:solidFill>
                <a:srgbClr val="434343"/>
              </a:solidFill>
              <a:latin typeface="Montserrat"/>
              <a:ea typeface="Montserrat"/>
              <a:cs typeface="Montserrat"/>
              <a:sym typeface="Montserrat"/>
            </a:endParaRPr>
          </a:p>
          <a:p>
            <a:pPr indent="457200" lvl="0" marL="0" rtl="0" algn="l">
              <a:spcBef>
                <a:spcPts val="0"/>
              </a:spcBef>
              <a:spcAft>
                <a:spcPts val="0"/>
              </a:spcAft>
              <a:buNone/>
            </a:pPr>
            <a:r>
              <a:t/>
            </a:r>
            <a:endParaRPr sz="1100">
              <a:solidFill>
                <a:srgbClr val="434343"/>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t/>
            </a:r>
            <a:endParaRPr b="1" sz="1100">
              <a:solidFill>
                <a:srgbClr val="434343"/>
              </a:solidFill>
              <a:latin typeface="Montserrat"/>
              <a:ea typeface="Montserrat"/>
              <a:cs typeface="Montserrat"/>
              <a:sym typeface="Montserrat"/>
            </a:endParaRPr>
          </a:p>
        </p:txBody>
      </p:sp>
      <p:pic>
        <p:nvPicPr>
          <p:cNvPr id="282" name="Google Shape;282;p30"/>
          <p:cNvPicPr preferRelativeResize="0"/>
          <p:nvPr/>
        </p:nvPicPr>
        <p:blipFill>
          <a:blip r:embed="rId3">
            <a:alphaModFix/>
          </a:blip>
          <a:stretch>
            <a:fillRect/>
          </a:stretch>
        </p:blipFill>
        <p:spPr>
          <a:xfrm>
            <a:off x="5226225" y="1937425"/>
            <a:ext cx="3794925" cy="214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5 </a:t>
            </a:r>
            <a:endParaRPr/>
          </a:p>
          <a:p>
            <a:pPr indent="0" lvl="0" marL="0" rtl="0" algn="ctr">
              <a:spcBef>
                <a:spcPts val="1000"/>
              </a:spcBef>
              <a:spcAft>
                <a:spcPts val="1000"/>
              </a:spcAft>
              <a:buNone/>
            </a:pPr>
            <a:r>
              <a:rPr lang="en"/>
              <a:t>Conclusion</a:t>
            </a:r>
            <a:endParaRPr/>
          </a:p>
        </p:txBody>
      </p:sp>
      <p:sp>
        <p:nvSpPr>
          <p:cNvPr id="288" name="Google Shape;28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56666"/>
                </a:solidFill>
              </a:rPr>
              <a:t>Agenda</a:t>
            </a:r>
            <a:endParaRPr>
              <a:solidFill>
                <a:srgbClr val="F56666"/>
              </a:solidFill>
            </a:endParaRPr>
          </a:p>
        </p:txBody>
      </p:sp>
      <p:sp>
        <p:nvSpPr>
          <p:cNvPr id="66" name="Google Shape;66;p14"/>
          <p:cNvSpPr/>
          <p:nvPr/>
        </p:nvSpPr>
        <p:spPr>
          <a:xfrm>
            <a:off x="813375" y="1399500"/>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56666"/>
                </a:solidFill>
                <a:latin typeface="Montserrat"/>
                <a:ea typeface="Montserrat"/>
                <a:cs typeface="Montserrat"/>
                <a:sym typeface="Montserrat"/>
              </a:rPr>
              <a:t>1</a:t>
            </a:r>
            <a:endParaRPr b="1">
              <a:solidFill>
                <a:srgbClr val="F56666"/>
              </a:solidFill>
              <a:latin typeface="Montserrat"/>
              <a:ea typeface="Montserrat"/>
              <a:cs typeface="Montserrat"/>
              <a:sym typeface="Montserrat"/>
            </a:endParaRPr>
          </a:p>
        </p:txBody>
      </p:sp>
      <p:sp>
        <p:nvSpPr>
          <p:cNvPr id="67" name="Google Shape;67;p14"/>
          <p:cNvSpPr/>
          <p:nvPr/>
        </p:nvSpPr>
        <p:spPr>
          <a:xfrm>
            <a:off x="1363625" y="1399500"/>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Montserrat"/>
                <a:ea typeface="Montserrat"/>
                <a:cs typeface="Montserrat"/>
                <a:sym typeface="Montserrat"/>
              </a:rPr>
              <a:t>Introduction &amp; Motivation</a:t>
            </a:r>
            <a:endParaRPr b="1" sz="1200">
              <a:solidFill>
                <a:srgbClr val="666666"/>
              </a:solidFill>
              <a:latin typeface="Montserrat"/>
              <a:ea typeface="Montserrat"/>
              <a:cs typeface="Montserrat"/>
              <a:sym typeface="Montserrat"/>
            </a:endParaRPr>
          </a:p>
        </p:txBody>
      </p:sp>
      <p:sp>
        <p:nvSpPr>
          <p:cNvPr id="68" name="Google Shape;68;p14"/>
          <p:cNvSpPr/>
          <p:nvPr/>
        </p:nvSpPr>
        <p:spPr>
          <a:xfrm>
            <a:off x="813375" y="1898775"/>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56666"/>
                </a:solidFill>
                <a:latin typeface="Montserrat"/>
                <a:ea typeface="Montserrat"/>
                <a:cs typeface="Montserrat"/>
                <a:sym typeface="Montserrat"/>
              </a:rPr>
              <a:t>2</a:t>
            </a:r>
            <a:endParaRPr b="1">
              <a:solidFill>
                <a:srgbClr val="F56666"/>
              </a:solidFill>
              <a:latin typeface="Montserrat"/>
              <a:ea typeface="Montserrat"/>
              <a:cs typeface="Montserrat"/>
              <a:sym typeface="Montserrat"/>
            </a:endParaRPr>
          </a:p>
        </p:txBody>
      </p:sp>
      <p:sp>
        <p:nvSpPr>
          <p:cNvPr id="69" name="Google Shape;69;p14"/>
          <p:cNvSpPr/>
          <p:nvPr/>
        </p:nvSpPr>
        <p:spPr>
          <a:xfrm>
            <a:off x="1363625" y="1898775"/>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Montserrat"/>
                <a:ea typeface="Montserrat"/>
                <a:cs typeface="Montserrat"/>
                <a:sym typeface="Montserrat"/>
              </a:rPr>
              <a:t>Data Details</a:t>
            </a:r>
            <a:endParaRPr b="1" sz="1200">
              <a:solidFill>
                <a:srgbClr val="666666"/>
              </a:solidFill>
              <a:latin typeface="Montserrat"/>
              <a:ea typeface="Montserrat"/>
              <a:cs typeface="Montserrat"/>
              <a:sym typeface="Montserrat"/>
            </a:endParaRPr>
          </a:p>
        </p:txBody>
      </p:sp>
      <p:sp>
        <p:nvSpPr>
          <p:cNvPr id="70" name="Google Shape;70;p14"/>
          <p:cNvSpPr/>
          <p:nvPr/>
        </p:nvSpPr>
        <p:spPr>
          <a:xfrm>
            <a:off x="813375" y="2398050"/>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56666"/>
                </a:solidFill>
                <a:latin typeface="Montserrat"/>
                <a:ea typeface="Montserrat"/>
                <a:cs typeface="Montserrat"/>
                <a:sym typeface="Montserrat"/>
              </a:rPr>
              <a:t>3</a:t>
            </a:r>
            <a:endParaRPr b="1">
              <a:solidFill>
                <a:srgbClr val="F56666"/>
              </a:solidFill>
              <a:latin typeface="Montserrat"/>
              <a:ea typeface="Montserrat"/>
              <a:cs typeface="Montserrat"/>
              <a:sym typeface="Montserrat"/>
            </a:endParaRPr>
          </a:p>
        </p:txBody>
      </p:sp>
      <p:sp>
        <p:nvSpPr>
          <p:cNvPr id="71" name="Google Shape;71;p14"/>
          <p:cNvSpPr/>
          <p:nvPr/>
        </p:nvSpPr>
        <p:spPr>
          <a:xfrm>
            <a:off x="1363625" y="2398050"/>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Montserrat"/>
                <a:ea typeface="Montserrat"/>
                <a:cs typeface="Montserrat"/>
                <a:sym typeface="Montserrat"/>
              </a:rPr>
              <a:t>Methodology</a:t>
            </a:r>
            <a:endParaRPr b="1" sz="1200">
              <a:solidFill>
                <a:srgbClr val="666666"/>
              </a:solidFill>
              <a:latin typeface="Montserrat"/>
              <a:ea typeface="Montserrat"/>
              <a:cs typeface="Montserrat"/>
              <a:sym typeface="Montserrat"/>
            </a:endParaRPr>
          </a:p>
        </p:txBody>
      </p:sp>
      <p:sp>
        <p:nvSpPr>
          <p:cNvPr id="72" name="Google Shape;72;p14"/>
          <p:cNvSpPr/>
          <p:nvPr/>
        </p:nvSpPr>
        <p:spPr>
          <a:xfrm>
            <a:off x="813375" y="2897325"/>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56666"/>
                </a:solidFill>
                <a:latin typeface="Montserrat"/>
                <a:ea typeface="Montserrat"/>
                <a:cs typeface="Montserrat"/>
                <a:sym typeface="Montserrat"/>
              </a:rPr>
              <a:t>4</a:t>
            </a:r>
            <a:endParaRPr b="1">
              <a:solidFill>
                <a:srgbClr val="F56666"/>
              </a:solidFill>
              <a:latin typeface="Montserrat"/>
              <a:ea typeface="Montserrat"/>
              <a:cs typeface="Montserrat"/>
              <a:sym typeface="Montserrat"/>
            </a:endParaRPr>
          </a:p>
        </p:txBody>
      </p:sp>
      <p:sp>
        <p:nvSpPr>
          <p:cNvPr id="73" name="Google Shape;73;p14"/>
          <p:cNvSpPr/>
          <p:nvPr/>
        </p:nvSpPr>
        <p:spPr>
          <a:xfrm>
            <a:off x="1363625" y="2897325"/>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Montserrat"/>
                <a:ea typeface="Montserrat"/>
                <a:cs typeface="Montserrat"/>
                <a:sym typeface="Montserrat"/>
              </a:rPr>
              <a:t>Models &amp; Performance</a:t>
            </a:r>
            <a:endParaRPr b="1" sz="1200">
              <a:solidFill>
                <a:srgbClr val="666666"/>
              </a:solidFill>
              <a:latin typeface="Montserrat"/>
              <a:ea typeface="Montserrat"/>
              <a:cs typeface="Montserrat"/>
              <a:sym typeface="Montserrat"/>
            </a:endParaRPr>
          </a:p>
        </p:txBody>
      </p:sp>
      <p:sp>
        <p:nvSpPr>
          <p:cNvPr id="74" name="Google Shape;74;p14"/>
          <p:cNvSpPr/>
          <p:nvPr/>
        </p:nvSpPr>
        <p:spPr>
          <a:xfrm>
            <a:off x="813375" y="3415300"/>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56666"/>
                </a:solidFill>
                <a:latin typeface="Montserrat"/>
                <a:ea typeface="Montserrat"/>
                <a:cs typeface="Montserrat"/>
                <a:sym typeface="Montserrat"/>
              </a:rPr>
              <a:t>5</a:t>
            </a:r>
            <a:endParaRPr b="1">
              <a:solidFill>
                <a:srgbClr val="F56666"/>
              </a:solidFill>
              <a:latin typeface="Montserrat"/>
              <a:ea typeface="Montserrat"/>
              <a:cs typeface="Montserrat"/>
              <a:sym typeface="Montserrat"/>
            </a:endParaRPr>
          </a:p>
        </p:txBody>
      </p:sp>
      <p:sp>
        <p:nvSpPr>
          <p:cNvPr id="75" name="Google Shape;75;p14"/>
          <p:cNvSpPr/>
          <p:nvPr/>
        </p:nvSpPr>
        <p:spPr>
          <a:xfrm>
            <a:off x="1363625" y="3415300"/>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Montserrat"/>
                <a:ea typeface="Montserrat"/>
                <a:cs typeface="Montserrat"/>
                <a:sym typeface="Montserrat"/>
              </a:rPr>
              <a:t>Conclusion</a:t>
            </a:r>
            <a:endParaRPr b="1" sz="1200">
              <a:solidFill>
                <a:srgbClr val="666666"/>
              </a:solidFill>
              <a:latin typeface="Montserrat"/>
              <a:ea typeface="Montserrat"/>
              <a:cs typeface="Montserrat"/>
              <a:sym typeface="Montserrat"/>
            </a:endParaRPr>
          </a:p>
        </p:txBody>
      </p:sp>
      <p:sp>
        <p:nvSpPr>
          <p:cNvPr id="76" name="Google Shape;7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p:nvPr/>
        </p:nvSpPr>
        <p:spPr>
          <a:xfrm>
            <a:off x="969575" y="3449325"/>
            <a:ext cx="6026100" cy="696300"/>
          </a:xfrm>
          <a:prstGeom prst="roundRect">
            <a:avLst>
              <a:gd fmla="val 16667" name="adj"/>
            </a:avLst>
          </a:prstGeom>
          <a:noFill/>
          <a:ln cap="flat" cmpd="sng" w="9525">
            <a:solidFill>
              <a:srgbClr val="F5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Montserrat"/>
                <a:ea typeface="Montserrat"/>
                <a:cs typeface="Montserrat"/>
                <a:sym typeface="Montserrat"/>
              </a:rPr>
              <a:t>Externally</a:t>
            </a:r>
            <a:endParaRPr sz="1100">
              <a:solidFill>
                <a:srgbClr val="666666"/>
              </a:solidFill>
              <a:latin typeface="Montserrat"/>
              <a:ea typeface="Montserrat"/>
              <a:cs typeface="Montserrat"/>
              <a:sym typeface="Montserrat"/>
            </a:endParaRPr>
          </a:p>
        </p:txBody>
      </p:sp>
      <p:sp>
        <p:nvSpPr>
          <p:cNvPr id="294" name="Google Shape;294;p32"/>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295" name="Google Shape;295;p32"/>
          <p:cNvSpPr txBox="1"/>
          <p:nvPr>
            <p:ph idx="1" type="body"/>
          </p:nvPr>
        </p:nvSpPr>
        <p:spPr>
          <a:xfrm>
            <a:off x="885150" y="816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434343"/>
                </a:solidFill>
              </a:rPr>
              <a:t>Two functions</a:t>
            </a:r>
            <a:endParaRPr b="1" sz="1100">
              <a:solidFill>
                <a:srgbClr val="434343"/>
              </a:solidFill>
            </a:endParaRPr>
          </a:p>
          <a:p>
            <a:pPr indent="0" lvl="0" marL="0" rtl="0" algn="l">
              <a:spcBef>
                <a:spcPts val="0"/>
              </a:spcBef>
              <a:spcAft>
                <a:spcPts val="0"/>
              </a:spcAft>
              <a:buNone/>
            </a:pPr>
            <a:r>
              <a:rPr lang="en" sz="1100">
                <a:solidFill>
                  <a:srgbClr val="434343"/>
                </a:solidFill>
              </a:rPr>
              <a:t>Assess the impact of COVID-19 pandemic &amp;  Predict future values on a 30-day forecasting horizon</a:t>
            </a:r>
            <a:endParaRPr sz="1100">
              <a:solidFill>
                <a:srgbClr val="434343"/>
              </a:solidFill>
            </a:endParaRPr>
          </a:p>
          <a:p>
            <a:pPr indent="0" lvl="0" marL="0" rtl="0" algn="l">
              <a:spcBef>
                <a:spcPts val="0"/>
              </a:spcBef>
              <a:spcAft>
                <a:spcPts val="0"/>
              </a:spcAft>
              <a:buNone/>
            </a:pPr>
            <a:r>
              <a:rPr lang="en" sz="1100">
                <a:solidFill>
                  <a:srgbClr val="434343"/>
                </a:solidFill>
              </a:rPr>
              <a:t>Cross-validation to smooth out </a:t>
            </a:r>
            <a:r>
              <a:rPr lang="en" sz="1100">
                <a:solidFill>
                  <a:srgbClr val="434343"/>
                </a:solidFill>
              </a:rPr>
              <a:t>variability and give a more accurate evaluation</a:t>
            </a:r>
            <a:endParaRPr sz="1100">
              <a:solidFill>
                <a:srgbClr val="434343"/>
              </a:solidFill>
            </a:endParaRPr>
          </a:p>
          <a:p>
            <a:pPr indent="0" lvl="0" marL="0" rtl="0" algn="l">
              <a:spcBef>
                <a:spcPts val="0"/>
              </a:spcBef>
              <a:spcAft>
                <a:spcPts val="0"/>
              </a:spcAft>
              <a:buNone/>
            </a:pPr>
            <a:r>
              <a:t/>
            </a:r>
            <a:endParaRPr sz="1100">
              <a:solidFill>
                <a:srgbClr val="434343"/>
              </a:solidFill>
            </a:endParaRPr>
          </a:p>
          <a:p>
            <a:pPr indent="0" lvl="0" marL="0" rtl="0" algn="l">
              <a:spcBef>
                <a:spcPts val="0"/>
              </a:spcBef>
              <a:spcAft>
                <a:spcPts val="0"/>
              </a:spcAft>
              <a:buNone/>
            </a:pPr>
            <a:r>
              <a:rPr b="1" lang="en" sz="1100">
                <a:solidFill>
                  <a:srgbClr val="434343"/>
                </a:solidFill>
              </a:rPr>
              <a:t>Multiple Methods</a:t>
            </a:r>
            <a:endParaRPr b="1" sz="1100">
              <a:solidFill>
                <a:srgbClr val="434343"/>
              </a:solidFill>
            </a:endParaRPr>
          </a:p>
          <a:p>
            <a:pPr indent="0" lvl="0" marL="0" rtl="0" algn="l">
              <a:spcBef>
                <a:spcPts val="0"/>
              </a:spcBef>
              <a:spcAft>
                <a:spcPts val="0"/>
              </a:spcAft>
              <a:buNone/>
            </a:pPr>
            <a:r>
              <a:rPr lang="en" sz="1100">
                <a:solidFill>
                  <a:srgbClr val="434343"/>
                </a:solidFill>
              </a:rPr>
              <a:t>Price-only - Naive forecasting, Holt Winters, ARIMA</a:t>
            </a:r>
            <a:endParaRPr sz="1100">
              <a:solidFill>
                <a:srgbClr val="434343"/>
              </a:solidFill>
            </a:endParaRPr>
          </a:p>
          <a:p>
            <a:pPr indent="0" lvl="0" marL="0" rtl="0" algn="l">
              <a:spcBef>
                <a:spcPts val="0"/>
              </a:spcBef>
              <a:spcAft>
                <a:spcPts val="0"/>
              </a:spcAft>
              <a:buNone/>
            </a:pPr>
            <a:r>
              <a:rPr lang="en" sz="1100">
                <a:solidFill>
                  <a:srgbClr val="434343"/>
                </a:solidFill>
              </a:rPr>
              <a:t>With external variables (GDP and Unemployment Rate) - NN, Linear Regression, Decision Tree</a:t>
            </a:r>
            <a:endParaRPr sz="1100">
              <a:solidFill>
                <a:srgbClr val="434343"/>
              </a:solidFill>
            </a:endParaRPr>
          </a:p>
          <a:p>
            <a:pPr indent="0" lvl="0" marL="0" rtl="0" algn="l">
              <a:spcBef>
                <a:spcPts val="0"/>
              </a:spcBef>
              <a:spcAft>
                <a:spcPts val="0"/>
              </a:spcAft>
              <a:buNone/>
            </a:pPr>
            <a:r>
              <a:t/>
            </a:r>
            <a:endParaRPr sz="1100">
              <a:solidFill>
                <a:srgbClr val="434343"/>
              </a:solidFill>
            </a:endParaRPr>
          </a:p>
          <a:p>
            <a:pPr indent="0" lvl="0" marL="0" rtl="0" algn="l">
              <a:spcBef>
                <a:spcPts val="0"/>
              </a:spcBef>
              <a:spcAft>
                <a:spcPts val="0"/>
              </a:spcAft>
              <a:buNone/>
            </a:pPr>
            <a:r>
              <a:rPr b="1" lang="en" sz="1100">
                <a:solidFill>
                  <a:srgbClr val="434343"/>
                </a:solidFill>
              </a:rPr>
              <a:t>Best model for Forecasting</a:t>
            </a:r>
            <a:endParaRPr b="1" sz="1100">
              <a:solidFill>
                <a:srgbClr val="434343"/>
              </a:solidFill>
            </a:endParaRPr>
          </a:p>
          <a:p>
            <a:pPr indent="0" lvl="0" marL="0" rtl="0" algn="l">
              <a:spcBef>
                <a:spcPts val="0"/>
              </a:spcBef>
              <a:spcAft>
                <a:spcPts val="0"/>
              </a:spcAft>
              <a:buClr>
                <a:schemeClr val="dk1"/>
              </a:buClr>
              <a:buSzPts val="1100"/>
              <a:buFont typeface="Arial"/>
              <a:buNone/>
            </a:pPr>
            <a:r>
              <a:rPr lang="en" sz="1100">
                <a:solidFill>
                  <a:srgbClr val="434343"/>
                </a:solidFill>
              </a:rPr>
              <a:t>SARIMA(0,1,0)(1,1,1)[7]</a:t>
            </a:r>
            <a:endParaRPr sz="1100">
              <a:solidFill>
                <a:srgbClr val="434343"/>
              </a:solidFill>
            </a:endParaRPr>
          </a:p>
          <a:p>
            <a:pPr indent="0" lvl="0" marL="0" rtl="0" algn="l">
              <a:spcBef>
                <a:spcPts val="0"/>
              </a:spcBef>
              <a:spcAft>
                <a:spcPts val="0"/>
              </a:spcAft>
              <a:buNone/>
            </a:pPr>
            <a:r>
              <a:rPr lang="en" sz="1100">
                <a:solidFill>
                  <a:srgbClr val="434343"/>
                </a:solidFill>
              </a:rPr>
              <a:t>A robust and accurate result with a training MAPE of 0.61% and a validation MAPE of 1.16%</a:t>
            </a:r>
            <a:endParaRPr sz="1100">
              <a:solidFill>
                <a:srgbClr val="434343"/>
              </a:solidFill>
            </a:endParaRPr>
          </a:p>
          <a:p>
            <a:pPr indent="0" lvl="0" marL="0" rtl="0" algn="l">
              <a:spcBef>
                <a:spcPts val="0"/>
              </a:spcBef>
              <a:spcAft>
                <a:spcPts val="0"/>
              </a:spcAft>
              <a:buNone/>
            </a:pPr>
            <a:r>
              <a:t/>
            </a:r>
            <a:endParaRPr b="1" sz="1100">
              <a:solidFill>
                <a:srgbClr val="434343"/>
              </a:solidFill>
            </a:endParaRPr>
          </a:p>
          <a:p>
            <a:pPr indent="0" lvl="0" marL="0" rtl="0" algn="l">
              <a:spcBef>
                <a:spcPts val="0"/>
              </a:spcBef>
              <a:spcAft>
                <a:spcPts val="0"/>
              </a:spcAft>
              <a:buClr>
                <a:schemeClr val="dk1"/>
              </a:buClr>
              <a:buSzPts val="1100"/>
              <a:buFont typeface="Arial"/>
              <a:buNone/>
            </a:pPr>
            <a:r>
              <a:rPr b="1" lang="en" sz="1100">
                <a:solidFill>
                  <a:srgbClr val="434343"/>
                </a:solidFill>
              </a:rPr>
              <a:t>Scalable, Valuable and Multipurpose</a:t>
            </a:r>
            <a:endParaRPr b="1" sz="1100">
              <a:solidFill>
                <a:srgbClr val="434343"/>
              </a:solidFill>
            </a:endParaRPr>
          </a:p>
        </p:txBody>
      </p:sp>
      <p:sp>
        <p:nvSpPr>
          <p:cNvPr id="296" name="Google Shape;29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2"/>
          <p:cNvSpPr/>
          <p:nvPr/>
        </p:nvSpPr>
        <p:spPr>
          <a:xfrm>
            <a:off x="885150" y="951175"/>
            <a:ext cx="24000" cy="4980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885150" y="1682175"/>
            <a:ext cx="24000" cy="5727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885150" y="2423400"/>
            <a:ext cx="24000" cy="5727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885150" y="3238125"/>
            <a:ext cx="24000" cy="17424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2"/>
          <p:cNvPicPr preferRelativeResize="0"/>
          <p:nvPr/>
        </p:nvPicPr>
        <p:blipFill>
          <a:blip r:embed="rId3">
            <a:alphaModFix/>
          </a:blip>
          <a:stretch>
            <a:fillRect/>
          </a:stretch>
        </p:blipFill>
        <p:spPr>
          <a:xfrm>
            <a:off x="3400275" y="3525525"/>
            <a:ext cx="393600" cy="393600"/>
          </a:xfrm>
          <a:prstGeom prst="rect">
            <a:avLst/>
          </a:prstGeom>
          <a:noFill/>
          <a:ln>
            <a:noFill/>
          </a:ln>
        </p:spPr>
      </p:pic>
      <p:sp>
        <p:nvSpPr>
          <p:cNvPr id="302" name="Google Shape;302;p32"/>
          <p:cNvSpPr txBox="1"/>
          <p:nvPr/>
        </p:nvSpPr>
        <p:spPr>
          <a:xfrm>
            <a:off x="2188775" y="3842925"/>
            <a:ext cx="3000000" cy="30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2"/>
                </a:solidFill>
                <a:latin typeface="Montserrat"/>
                <a:ea typeface="Montserrat"/>
                <a:cs typeface="Montserrat"/>
                <a:sym typeface="Montserrat"/>
              </a:rPr>
              <a:t>Collaboration with government</a:t>
            </a:r>
            <a:endParaRPr sz="900">
              <a:latin typeface="Montserrat"/>
              <a:ea typeface="Montserrat"/>
              <a:cs typeface="Montserrat"/>
              <a:sym typeface="Montserrat"/>
            </a:endParaRPr>
          </a:p>
        </p:txBody>
      </p:sp>
      <p:pic>
        <p:nvPicPr>
          <p:cNvPr id="303" name="Google Shape;303;p32"/>
          <p:cNvPicPr preferRelativeResize="0"/>
          <p:nvPr/>
        </p:nvPicPr>
        <p:blipFill>
          <a:blip r:embed="rId4">
            <a:alphaModFix/>
          </a:blip>
          <a:stretch>
            <a:fillRect/>
          </a:stretch>
        </p:blipFill>
        <p:spPr>
          <a:xfrm>
            <a:off x="5873075" y="3525525"/>
            <a:ext cx="393600" cy="393600"/>
          </a:xfrm>
          <a:prstGeom prst="rect">
            <a:avLst/>
          </a:prstGeom>
          <a:noFill/>
          <a:ln>
            <a:noFill/>
          </a:ln>
        </p:spPr>
      </p:pic>
      <p:sp>
        <p:nvSpPr>
          <p:cNvPr id="304" name="Google Shape;304;p32"/>
          <p:cNvSpPr txBox="1"/>
          <p:nvPr/>
        </p:nvSpPr>
        <p:spPr>
          <a:xfrm>
            <a:off x="4569875" y="3842925"/>
            <a:ext cx="3000000" cy="30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2"/>
                </a:solidFill>
                <a:latin typeface="Montserrat"/>
                <a:ea typeface="Montserrat"/>
                <a:cs typeface="Montserrat"/>
                <a:sym typeface="Montserrat"/>
              </a:rPr>
              <a:t>Listers &amp; Travellers</a:t>
            </a:r>
            <a:endParaRPr sz="900">
              <a:latin typeface="Montserrat"/>
              <a:ea typeface="Montserrat"/>
              <a:cs typeface="Montserrat"/>
              <a:sym typeface="Montserrat"/>
            </a:endParaRPr>
          </a:p>
        </p:txBody>
      </p:sp>
      <p:sp>
        <p:nvSpPr>
          <p:cNvPr id="305" name="Google Shape;305;p32"/>
          <p:cNvSpPr/>
          <p:nvPr/>
        </p:nvSpPr>
        <p:spPr>
          <a:xfrm>
            <a:off x="969575" y="4208125"/>
            <a:ext cx="6026100" cy="696300"/>
          </a:xfrm>
          <a:prstGeom prst="roundRect">
            <a:avLst>
              <a:gd fmla="val 16667" name="adj"/>
            </a:avLst>
          </a:prstGeom>
          <a:noFill/>
          <a:ln cap="flat" cmpd="sng" w="9525">
            <a:solidFill>
              <a:srgbClr val="F5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Montserrat"/>
                <a:ea typeface="Montserrat"/>
                <a:cs typeface="Montserrat"/>
                <a:sym typeface="Montserrat"/>
              </a:rPr>
              <a:t>Internally</a:t>
            </a:r>
            <a:endParaRPr sz="1100">
              <a:solidFill>
                <a:srgbClr val="666666"/>
              </a:solidFill>
              <a:latin typeface="Montserrat"/>
              <a:ea typeface="Montserrat"/>
              <a:cs typeface="Montserrat"/>
              <a:sym typeface="Montserrat"/>
            </a:endParaRPr>
          </a:p>
        </p:txBody>
      </p:sp>
      <p:sp>
        <p:nvSpPr>
          <p:cNvPr id="306" name="Google Shape;306;p32"/>
          <p:cNvSpPr txBox="1"/>
          <p:nvPr/>
        </p:nvSpPr>
        <p:spPr>
          <a:xfrm>
            <a:off x="2188775" y="4601725"/>
            <a:ext cx="3000000" cy="30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2"/>
                </a:solidFill>
                <a:latin typeface="Montserrat"/>
                <a:ea typeface="Montserrat"/>
                <a:cs typeface="Montserrat"/>
                <a:sym typeface="Montserrat"/>
              </a:rPr>
              <a:t>Executives &amp; Managers</a:t>
            </a:r>
            <a:endParaRPr sz="900">
              <a:latin typeface="Montserrat"/>
              <a:ea typeface="Montserrat"/>
              <a:cs typeface="Montserrat"/>
              <a:sym typeface="Montserrat"/>
            </a:endParaRPr>
          </a:p>
        </p:txBody>
      </p:sp>
      <p:sp>
        <p:nvSpPr>
          <p:cNvPr id="307" name="Google Shape;307;p32"/>
          <p:cNvSpPr txBox="1"/>
          <p:nvPr/>
        </p:nvSpPr>
        <p:spPr>
          <a:xfrm>
            <a:off x="4569875" y="4601725"/>
            <a:ext cx="3000000" cy="30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solidFill>
                  <a:schemeClr val="dk2"/>
                </a:solidFill>
                <a:latin typeface="Montserrat"/>
                <a:ea typeface="Montserrat"/>
                <a:cs typeface="Montserrat"/>
                <a:sym typeface="Montserrat"/>
              </a:rPr>
              <a:t>Business Development</a:t>
            </a:r>
            <a:endParaRPr sz="900">
              <a:latin typeface="Montserrat"/>
              <a:ea typeface="Montserrat"/>
              <a:cs typeface="Montserrat"/>
              <a:sym typeface="Montserrat"/>
            </a:endParaRPr>
          </a:p>
        </p:txBody>
      </p:sp>
      <p:pic>
        <p:nvPicPr>
          <p:cNvPr id="308" name="Google Shape;308;p32"/>
          <p:cNvPicPr preferRelativeResize="0"/>
          <p:nvPr/>
        </p:nvPicPr>
        <p:blipFill>
          <a:blip r:embed="rId5">
            <a:alphaModFix/>
          </a:blip>
          <a:stretch>
            <a:fillRect/>
          </a:stretch>
        </p:blipFill>
        <p:spPr>
          <a:xfrm>
            <a:off x="3400275" y="4265550"/>
            <a:ext cx="393600" cy="393600"/>
          </a:xfrm>
          <a:prstGeom prst="rect">
            <a:avLst/>
          </a:prstGeom>
          <a:noFill/>
          <a:ln>
            <a:noFill/>
          </a:ln>
        </p:spPr>
      </p:pic>
      <p:pic>
        <p:nvPicPr>
          <p:cNvPr id="309" name="Google Shape;309;p32"/>
          <p:cNvPicPr preferRelativeResize="0"/>
          <p:nvPr/>
        </p:nvPicPr>
        <p:blipFill>
          <a:blip r:embed="rId6">
            <a:alphaModFix/>
          </a:blip>
          <a:stretch>
            <a:fillRect/>
          </a:stretch>
        </p:blipFill>
        <p:spPr>
          <a:xfrm>
            <a:off x="5873071" y="4265550"/>
            <a:ext cx="393600" cy="39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15" name="Google Shape;315;p33"/>
          <p:cNvSpPr txBox="1"/>
          <p:nvPr>
            <p:ph idx="1" type="body"/>
          </p:nvPr>
        </p:nvSpPr>
        <p:spPr>
          <a:xfrm>
            <a:off x="2302350" y="2680488"/>
            <a:ext cx="4539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rgbClr val="666666"/>
                </a:solidFill>
              </a:rPr>
              <a:t>Deploying</a:t>
            </a:r>
            <a:r>
              <a:rPr lang="en" sz="1100">
                <a:solidFill>
                  <a:srgbClr val="666666"/>
                </a:solidFill>
              </a:rPr>
              <a:t> the forecasting model &amp; </a:t>
            </a:r>
            <a:r>
              <a:rPr b="1" lang="en" sz="1100">
                <a:solidFill>
                  <a:srgbClr val="666666"/>
                </a:solidFill>
              </a:rPr>
              <a:t>Architecturing</a:t>
            </a:r>
            <a:r>
              <a:rPr lang="en" sz="1100">
                <a:solidFill>
                  <a:srgbClr val="666666"/>
                </a:solidFill>
              </a:rPr>
              <a:t> a pipeline</a:t>
            </a:r>
            <a:endParaRPr sz="1100">
              <a:solidFill>
                <a:srgbClr val="666666"/>
              </a:solidFill>
            </a:endParaRPr>
          </a:p>
        </p:txBody>
      </p:sp>
      <p:sp>
        <p:nvSpPr>
          <p:cNvPr id="316" name="Google Shape;31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33"/>
          <p:cNvSpPr/>
          <p:nvPr/>
        </p:nvSpPr>
        <p:spPr>
          <a:xfrm>
            <a:off x="2183525" y="3158650"/>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56666"/>
                </a:solidFill>
                <a:latin typeface="Montserrat"/>
                <a:ea typeface="Montserrat"/>
                <a:cs typeface="Montserrat"/>
                <a:sym typeface="Montserrat"/>
              </a:rPr>
              <a:t>1</a:t>
            </a:r>
            <a:endParaRPr b="1" sz="1100">
              <a:solidFill>
                <a:srgbClr val="F56666"/>
              </a:solidFill>
              <a:latin typeface="Montserrat"/>
              <a:ea typeface="Montserrat"/>
              <a:cs typeface="Montserrat"/>
              <a:sym typeface="Montserrat"/>
            </a:endParaRPr>
          </a:p>
        </p:txBody>
      </p:sp>
      <p:sp>
        <p:nvSpPr>
          <p:cNvPr id="318" name="Google Shape;318;p33"/>
          <p:cNvSpPr/>
          <p:nvPr/>
        </p:nvSpPr>
        <p:spPr>
          <a:xfrm>
            <a:off x="2733775" y="3158650"/>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Montserrat"/>
                <a:ea typeface="Montserrat"/>
                <a:cs typeface="Montserrat"/>
                <a:sym typeface="Montserrat"/>
              </a:rPr>
              <a:t>Data storage and retrieval</a:t>
            </a:r>
            <a:endParaRPr sz="1100">
              <a:solidFill>
                <a:srgbClr val="434343"/>
              </a:solidFill>
              <a:latin typeface="Montserrat"/>
              <a:ea typeface="Montserrat"/>
              <a:cs typeface="Montserrat"/>
              <a:sym typeface="Montserrat"/>
            </a:endParaRPr>
          </a:p>
        </p:txBody>
      </p:sp>
      <p:sp>
        <p:nvSpPr>
          <p:cNvPr id="319" name="Google Shape;319;p33"/>
          <p:cNvSpPr/>
          <p:nvPr/>
        </p:nvSpPr>
        <p:spPr>
          <a:xfrm>
            <a:off x="2183525" y="3657925"/>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56666"/>
                </a:solidFill>
                <a:latin typeface="Montserrat"/>
                <a:ea typeface="Montserrat"/>
                <a:cs typeface="Montserrat"/>
                <a:sym typeface="Montserrat"/>
              </a:rPr>
              <a:t>2</a:t>
            </a:r>
            <a:endParaRPr b="1" sz="1100">
              <a:solidFill>
                <a:srgbClr val="F56666"/>
              </a:solidFill>
              <a:latin typeface="Montserrat"/>
              <a:ea typeface="Montserrat"/>
              <a:cs typeface="Montserrat"/>
              <a:sym typeface="Montserrat"/>
            </a:endParaRPr>
          </a:p>
        </p:txBody>
      </p:sp>
      <p:sp>
        <p:nvSpPr>
          <p:cNvPr id="320" name="Google Shape;320;p33"/>
          <p:cNvSpPr/>
          <p:nvPr/>
        </p:nvSpPr>
        <p:spPr>
          <a:xfrm>
            <a:off x="2733775" y="3657925"/>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Montserrat"/>
                <a:ea typeface="Montserrat"/>
                <a:cs typeface="Montserrat"/>
                <a:sym typeface="Montserrat"/>
              </a:rPr>
              <a:t>Frameworks and tools</a:t>
            </a:r>
            <a:endParaRPr sz="1100">
              <a:solidFill>
                <a:srgbClr val="434343"/>
              </a:solidFill>
              <a:latin typeface="Montserrat"/>
              <a:ea typeface="Montserrat"/>
              <a:cs typeface="Montserrat"/>
              <a:sym typeface="Montserrat"/>
            </a:endParaRPr>
          </a:p>
        </p:txBody>
      </p:sp>
      <p:sp>
        <p:nvSpPr>
          <p:cNvPr id="321" name="Google Shape;321;p33"/>
          <p:cNvSpPr/>
          <p:nvPr/>
        </p:nvSpPr>
        <p:spPr>
          <a:xfrm>
            <a:off x="2183525" y="4157200"/>
            <a:ext cx="382800" cy="37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56666"/>
                </a:solidFill>
                <a:latin typeface="Montserrat"/>
                <a:ea typeface="Montserrat"/>
                <a:cs typeface="Montserrat"/>
                <a:sym typeface="Montserrat"/>
              </a:rPr>
              <a:t>3</a:t>
            </a:r>
            <a:endParaRPr b="1" sz="1100">
              <a:solidFill>
                <a:srgbClr val="F56666"/>
              </a:solidFill>
              <a:latin typeface="Montserrat"/>
              <a:ea typeface="Montserrat"/>
              <a:cs typeface="Montserrat"/>
              <a:sym typeface="Montserrat"/>
            </a:endParaRPr>
          </a:p>
        </p:txBody>
      </p:sp>
      <p:sp>
        <p:nvSpPr>
          <p:cNvPr id="322" name="Google Shape;322;p33"/>
          <p:cNvSpPr/>
          <p:nvPr/>
        </p:nvSpPr>
        <p:spPr>
          <a:xfrm>
            <a:off x="2733775" y="4157200"/>
            <a:ext cx="4282200" cy="370800"/>
          </a:xfrm>
          <a:prstGeom prst="rect">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Montserrat"/>
                <a:ea typeface="Montserrat"/>
                <a:cs typeface="Montserrat"/>
                <a:sym typeface="Montserrat"/>
              </a:rPr>
              <a:t>Feedback and iteration</a:t>
            </a:r>
            <a:endParaRPr sz="1100">
              <a:solidFill>
                <a:srgbClr val="434343"/>
              </a:solidFill>
              <a:latin typeface="Montserrat"/>
              <a:ea typeface="Montserrat"/>
              <a:cs typeface="Montserrat"/>
              <a:sym typeface="Montserrat"/>
            </a:endParaRPr>
          </a:p>
        </p:txBody>
      </p:sp>
      <p:pic>
        <p:nvPicPr>
          <p:cNvPr id="323" name="Google Shape;323;p33"/>
          <p:cNvPicPr preferRelativeResize="0"/>
          <p:nvPr/>
        </p:nvPicPr>
        <p:blipFill>
          <a:blip r:embed="rId3">
            <a:alphaModFix/>
          </a:blip>
          <a:stretch>
            <a:fillRect/>
          </a:stretch>
        </p:blipFill>
        <p:spPr>
          <a:xfrm>
            <a:off x="1531775" y="1221450"/>
            <a:ext cx="6080443" cy="1263125"/>
          </a:xfrm>
          <a:prstGeom prst="rect">
            <a:avLst/>
          </a:prstGeom>
          <a:noFill/>
          <a:ln>
            <a:noFill/>
          </a:ln>
        </p:spPr>
      </p:pic>
      <p:sp>
        <p:nvSpPr>
          <p:cNvPr id="324" name="Google Shape;324;p33"/>
          <p:cNvSpPr/>
          <p:nvPr/>
        </p:nvSpPr>
        <p:spPr>
          <a:xfrm>
            <a:off x="4791500" y="807125"/>
            <a:ext cx="951600" cy="370800"/>
          </a:xfrm>
          <a:prstGeom prst="wedgeRectCallout">
            <a:avLst>
              <a:gd fmla="val -20833" name="adj1"/>
              <a:gd fmla="val 625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56666"/>
                </a:solidFill>
                <a:latin typeface="Montserrat"/>
                <a:ea typeface="Montserrat"/>
                <a:cs typeface="Montserrat"/>
                <a:sym typeface="Montserrat"/>
              </a:rPr>
              <a:t>We’re here!</a:t>
            </a:r>
            <a:endParaRPr b="1" sz="900">
              <a:solidFill>
                <a:srgbClr val="F56666"/>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311700" y="1693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Thank You!</a:t>
            </a:r>
            <a:endParaRPr/>
          </a:p>
        </p:txBody>
      </p:sp>
      <p:pic>
        <p:nvPicPr>
          <p:cNvPr id="330" name="Google Shape;330;p34"/>
          <p:cNvPicPr preferRelativeResize="0"/>
          <p:nvPr/>
        </p:nvPicPr>
        <p:blipFill>
          <a:blip r:embed="rId3">
            <a:alphaModFix/>
          </a:blip>
          <a:stretch>
            <a:fillRect/>
          </a:stretch>
        </p:blipFill>
        <p:spPr>
          <a:xfrm>
            <a:off x="3187463" y="2667525"/>
            <a:ext cx="2769075" cy="184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1 </a:t>
            </a:r>
            <a:endParaRPr/>
          </a:p>
          <a:p>
            <a:pPr indent="0" lvl="0" marL="0" rtl="0" algn="ctr">
              <a:spcBef>
                <a:spcPts val="1000"/>
              </a:spcBef>
              <a:spcAft>
                <a:spcPts val="1000"/>
              </a:spcAft>
              <a:buNone/>
            </a:pPr>
            <a:r>
              <a:rPr lang="en"/>
              <a:t>Introduction</a:t>
            </a:r>
            <a:r>
              <a:rPr lang="en"/>
              <a:t> &amp; Motivation</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Achievements So Far</a:t>
            </a:r>
            <a:endParaRPr/>
          </a:p>
        </p:txBody>
      </p:sp>
      <p:sp>
        <p:nvSpPr>
          <p:cNvPr id="88" name="Google Shape;88;p16"/>
          <p:cNvSpPr/>
          <p:nvPr/>
        </p:nvSpPr>
        <p:spPr>
          <a:xfrm>
            <a:off x="0" y="2112450"/>
            <a:ext cx="2078100" cy="69000"/>
          </a:xfrm>
          <a:prstGeom prst="rect">
            <a:avLst/>
          </a:prstGeom>
          <a:solidFill>
            <a:srgbClr val="F56666"/>
          </a:solidFill>
          <a:ln cap="flat" cmpd="sng" w="9525">
            <a:solidFill>
              <a:srgbClr val="F5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7638875" y="109875"/>
            <a:ext cx="1272375" cy="1495050"/>
          </a:xfrm>
          <a:prstGeom prst="rect">
            <a:avLst/>
          </a:prstGeom>
          <a:noFill/>
          <a:ln>
            <a:noFill/>
          </a:ln>
        </p:spPr>
      </p:pic>
      <p:sp>
        <p:nvSpPr>
          <p:cNvPr id="90" name="Google Shape;90;p16"/>
          <p:cNvSpPr txBox="1"/>
          <p:nvPr/>
        </p:nvSpPr>
        <p:spPr>
          <a:xfrm>
            <a:off x="2089575" y="1722150"/>
            <a:ext cx="49764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solidFill>
                  <a:srgbClr val="434343"/>
                </a:solidFill>
                <a:latin typeface="Montserrat"/>
                <a:ea typeface="Montserrat"/>
                <a:cs typeface="Montserrat"/>
                <a:sym typeface="Montserrat"/>
              </a:rPr>
              <a:t>“ ‘Airbnb’ has become synonymous with one of a kind travel on a global scale.”</a:t>
            </a:r>
            <a:endParaRPr b="1" i="1" sz="2000">
              <a:solidFill>
                <a:srgbClr val="434343"/>
              </a:solidFill>
              <a:latin typeface="Montserrat"/>
              <a:ea typeface="Montserrat"/>
              <a:cs typeface="Montserrat"/>
              <a:sym typeface="Montserrat"/>
            </a:endParaRPr>
          </a:p>
        </p:txBody>
      </p:sp>
      <p:sp>
        <p:nvSpPr>
          <p:cNvPr id="91" name="Google Shape;91;p16"/>
          <p:cNvSpPr/>
          <p:nvPr/>
        </p:nvSpPr>
        <p:spPr>
          <a:xfrm>
            <a:off x="7065900" y="2112450"/>
            <a:ext cx="2078100" cy="69000"/>
          </a:xfrm>
          <a:prstGeom prst="rect">
            <a:avLst/>
          </a:prstGeom>
          <a:solidFill>
            <a:srgbClr val="F56666"/>
          </a:solidFill>
          <a:ln cap="flat" cmpd="sng" w="9525">
            <a:solidFill>
              <a:srgbClr val="F5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311700" y="3053925"/>
            <a:ext cx="2386200" cy="12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56666"/>
                </a:solidFill>
                <a:latin typeface="Montserrat"/>
                <a:ea typeface="Montserrat"/>
                <a:cs typeface="Montserrat"/>
                <a:sym typeface="Montserrat"/>
              </a:rPr>
              <a:t>$38 Billion</a:t>
            </a:r>
            <a:r>
              <a:rPr lang="en" sz="1800">
                <a:solidFill>
                  <a:srgbClr val="F56666"/>
                </a:solidFill>
                <a:latin typeface="Montserrat"/>
                <a:ea typeface="Montserrat"/>
                <a:cs typeface="Montserrat"/>
                <a:sym typeface="Montserrat"/>
              </a:rPr>
              <a:t> </a:t>
            </a:r>
            <a:endParaRPr sz="1800">
              <a:solidFill>
                <a:srgbClr val="F56666"/>
              </a:solidFill>
              <a:latin typeface="Montserrat"/>
              <a:ea typeface="Montserrat"/>
              <a:cs typeface="Montserrat"/>
              <a:sym typeface="Montserrat"/>
            </a:endParaRPr>
          </a:p>
          <a:p>
            <a:pPr indent="0" lvl="0" marL="0" rtl="0" algn="ctr">
              <a:spcBef>
                <a:spcPts val="0"/>
              </a:spcBef>
              <a:spcAft>
                <a:spcPts val="0"/>
              </a:spcAft>
              <a:buNone/>
            </a:pPr>
            <a:r>
              <a:rPr lang="en">
                <a:solidFill>
                  <a:srgbClr val="434343"/>
                </a:solidFill>
                <a:latin typeface="Montserrat"/>
                <a:ea typeface="Montserrat"/>
                <a:cs typeface="Montserrat"/>
                <a:sym typeface="Montserrat"/>
              </a:rPr>
              <a:t>in gross booking value (GBV) in 2019</a:t>
            </a:r>
            <a:endParaRPr>
              <a:solidFill>
                <a:srgbClr val="434343"/>
              </a:solidFill>
              <a:latin typeface="Montserrat"/>
              <a:ea typeface="Montserrat"/>
              <a:cs typeface="Montserrat"/>
              <a:sym typeface="Montserrat"/>
            </a:endParaRPr>
          </a:p>
        </p:txBody>
      </p:sp>
      <p:sp>
        <p:nvSpPr>
          <p:cNvPr id="93" name="Google Shape;93;p16"/>
          <p:cNvSpPr txBox="1"/>
          <p:nvPr/>
        </p:nvSpPr>
        <p:spPr>
          <a:xfrm>
            <a:off x="3062213" y="3053925"/>
            <a:ext cx="3467400" cy="15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56666"/>
                </a:solidFill>
                <a:latin typeface="Montserrat"/>
                <a:ea typeface="Montserrat"/>
                <a:cs typeface="Montserrat"/>
                <a:sym typeface="Montserrat"/>
              </a:rPr>
              <a:t>4</a:t>
            </a:r>
            <a:r>
              <a:rPr b="1" lang="en" sz="2000">
                <a:solidFill>
                  <a:srgbClr val="F56666"/>
                </a:solidFill>
                <a:latin typeface="Montserrat"/>
                <a:ea typeface="Montserrat"/>
                <a:cs typeface="Montserrat"/>
                <a:sym typeface="Montserrat"/>
              </a:rPr>
              <a:t> Million+</a:t>
            </a:r>
            <a:r>
              <a:rPr b="1" lang="en" sz="2300">
                <a:solidFill>
                  <a:srgbClr val="F1C232"/>
                </a:solidFill>
                <a:latin typeface="Montserrat"/>
                <a:ea typeface="Montserrat"/>
                <a:cs typeface="Montserrat"/>
                <a:sym typeface="Montserrat"/>
              </a:rPr>
              <a:t> </a:t>
            </a:r>
            <a:r>
              <a:rPr lang="en">
                <a:solidFill>
                  <a:srgbClr val="434343"/>
                </a:solidFill>
                <a:latin typeface="Montserrat"/>
                <a:ea typeface="Montserrat"/>
                <a:cs typeface="Montserrat"/>
                <a:sym typeface="Montserrat"/>
              </a:rPr>
              <a:t>hosts</a:t>
            </a:r>
            <a:endParaRPr sz="1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2000">
                <a:solidFill>
                  <a:srgbClr val="F56666"/>
                </a:solidFill>
                <a:latin typeface="Montserrat"/>
                <a:ea typeface="Montserrat"/>
                <a:cs typeface="Montserrat"/>
                <a:sym typeface="Montserrat"/>
              </a:rPr>
              <a:t>+</a:t>
            </a:r>
            <a:r>
              <a:rPr b="1" lang="en" sz="2000">
                <a:solidFill>
                  <a:srgbClr val="F56666"/>
                </a:solidFill>
                <a:latin typeface="Montserrat"/>
                <a:ea typeface="Montserrat"/>
                <a:cs typeface="Montserrat"/>
                <a:sym typeface="Montserrat"/>
              </a:rPr>
              <a:t>7.4 Million+</a:t>
            </a:r>
            <a:r>
              <a:rPr b="1" lang="en" sz="3000">
                <a:solidFill>
                  <a:srgbClr val="F1C232"/>
                </a:solidFill>
                <a:latin typeface="Montserrat"/>
                <a:ea typeface="Montserrat"/>
                <a:cs typeface="Montserrat"/>
                <a:sym typeface="Montserrat"/>
              </a:rPr>
              <a:t> </a:t>
            </a:r>
            <a:r>
              <a:rPr lang="en">
                <a:solidFill>
                  <a:srgbClr val="434343"/>
                </a:solidFill>
                <a:latin typeface="Montserrat"/>
                <a:ea typeface="Montserrat"/>
                <a:cs typeface="Montserrat"/>
                <a:sym typeface="Montserrat"/>
              </a:rPr>
              <a:t>listings</a:t>
            </a:r>
            <a:endParaRPr>
              <a:solidFill>
                <a:srgbClr val="434343"/>
              </a:solidFill>
              <a:latin typeface="Montserrat"/>
              <a:ea typeface="Montserrat"/>
              <a:cs typeface="Montserrat"/>
              <a:sym typeface="Montserrat"/>
            </a:endParaRPr>
          </a:p>
        </p:txBody>
      </p:sp>
      <p:pic>
        <p:nvPicPr>
          <p:cNvPr id="94" name="Google Shape;94;p16"/>
          <p:cNvPicPr preferRelativeResize="0"/>
          <p:nvPr/>
        </p:nvPicPr>
        <p:blipFill>
          <a:blip r:embed="rId4">
            <a:alphaModFix/>
          </a:blip>
          <a:stretch>
            <a:fillRect/>
          </a:stretch>
        </p:blipFill>
        <p:spPr>
          <a:xfrm>
            <a:off x="7017626" y="2688975"/>
            <a:ext cx="1814676" cy="2004275"/>
          </a:xfrm>
          <a:prstGeom prst="rect">
            <a:avLst/>
          </a:prstGeom>
          <a:noFill/>
          <a:ln>
            <a:noFill/>
          </a:ln>
        </p:spPr>
      </p:pic>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of COVID-19</a:t>
            </a:r>
            <a:endParaRPr/>
          </a:p>
        </p:txBody>
      </p:sp>
      <p:sp>
        <p:nvSpPr>
          <p:cNvPr id="101" name="Google Shape;101;p17"/>
          <p:cNvSpPr/>
          <p:nvPr/>
        </p:nvSpPr>
        <p:spPr>
          <a:xfrm>
            <a:off x="561900" y="2617675"/>
            <a:ext cx="8020200" cy="195300"/>
          </a:xfrm>
          <a:prstGeom prst="roundRect">
            <a:avLst>
              <a:gd fmla="val 16667" name="adj"/>
            </a:avLst>
          </a:prstGeom>
          <a:solidFill>
            <a:schemeClr val="lt2"/>
          </a:solidFill>
          <a:ln>
            <a:noFill/>
          </a:ln>
          <a:effectLst>
            <a:outerShdw blurRad="57150" rotWithShape="0" algn="bl" dir="5400000" dist="19050">
              <a:srgbClr val="666666">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nvSpPr>
        <p:spPr>
          <a:xfrm>
            <a:off x="1656569"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JAN</a:t>
            </a:r>
            <a:endParaRPr b="1" sz="800"/>
          </a:p>
        </p:txBody>
      </p:sp>
      <p:sp>
        <p:nvSpPr>
          <p:cNvPr id="103" name="Google Shape;103;p17"/>
          <p:cNvSpPr txBox="1"/>
          <p:nvPr/>
        </p:nvSpPr>
        <p:spPr>
          <a:xfrm>
            <a:off x="737950"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DEC</a:t>
            </a:r>
            <a:endParaRPr b="1" sz="800"/>
          </a:p>
        </p:txBody>
      </p:sp>
      <p:sp>
        <p:nvSpPr>
          <p:cNvPr id="104" name="Google Shape;104;p17"/>
          <p:cNvSpPr txBox="1"/>
          <p:nvPr/>
        </p:nvSpPr>
        <p:spPr>
          <a:xfrm>
            <a:off x="2575188"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FEB</a:t>
            </a:r>
            <a:endParaRPr b="1" sz="800"/>
          </a:p>
        </p:txBody>
      </p:sp>
      <p:sp>
        <p:nvSpPr>
          <p:cNvPr id="105" name="Google Shape;105;p17"/>
          <p:cNvSpPr txBox="1"/>
          <p:nvPr/>
        </p:nvSpPr>
        <p:spPr>
          <a:xfrm>
            <a:off x="3493806"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MAR</a:t>
            </a:r>
            <a:endParaRPr b="1" sz="800"/>
          </a:p>
        </p:txBody>
      </p:sp>
      <p:sp>
        <p:nvSpPr>
          <p:cNvPr id="106" name="Google Shape;106;p17"/>
          <p:cNvSpPr txBox="1"/>
          <p:nvPr/>
        </p:nvSpPr>
        <p:spPr>
          <a:xfrm>
            <a:off x="4412425"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APR</a:t>
            </a:r>
            <a:endParaRPr b="1" sz="800"/>
          </a:p>
        </p:txBody>
      </p:sp>
      <p:sp>
        <p:nvSpPr>
          <p:cNvPr id="107" name="Google Shape;107;p17"/>
          <p:cNvSpPr txBox="1"/>
          <p:nvPr/>
        </p:nvSpPr>
        <p:spPr>
          <a:xfrm>
            <a:off x="5331044"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MAY</a:t>
            </a:r>
            <a:endParaRPr b="1" sz="800"/>
          </a:p>
        </p:txBody>
      </p:sp>
      <p:sp>
        <p:nvSpPr>
          <p:cNvPr id="108" name="Google Shape;108;p17"/>
          <p:cNvSpPr txBox="1"/>
          <p:nvPr/>
        </p:nvSpPr>
        <p:spPr>
          <a:xfrm>
            <a:off x="6249663"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JUN</a:t>
            </a:r>
            <a:endParaRPr b="1" sz="800"/>
          </a:p>
        </p:txBody>
      </p:sp>
      <p:sp>
        <p:nvSpPr>
          <p:cNvPr id="109" name="Google Shape;109;p17"/>
          <p:cNvSpPr txBox="1"/>
          <p:nvPr/>
        </p:nvSpPr>
        <p:spPr>
          <a:xfrm>
            <a:off x="7168281"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JUL</a:t>
            </a:r>
            <a:endParaRPr b="1" sz="800"/>
          </a:p>
        </p:txBody>
      </p:sp>
      <p:sp>
        <p:nvSpPr>
          <p:cNvPr id="110" name="Google Shape;110;p17"/>
          <p:cNvSpPr txBox="1"/>
          <p:nvPr/>
        </p:nvSpPr>
        <p:spPr>
          <a:xfrm>
            <a:off x="8086900" y="2617675"/>
            <a:ext cx="433200" cy="1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AUG</a:t>
            </a:r>
            <a:endParaRPr b="1" sz="800"/>
          </a:p>
        </p:txBody>
      </p:sp>
      <p:sp>
        <p:nvSpPr>
          <p:cNvPr id="111" name="Google Shape;111;p17"/>
          <p:cNvSpPr/>
          <p:nvPr/>
        </p:nvSpPr>
        <p:spPr>
          <a:xfrm>
            <a:off x="1400675" y="2560275"/>
            <a:ext cx="255900" cy="252600"/>
          </a:xfrm>
          <a:prstGeom prst="star5">
            <a:avLst>
              <a:gd fmla="val 19098" name="adj"/>
              <a:gd fmla="val 105146" name="hf"/>
              <a:gd fmla="val 110557" name="vf"/>
            </a:avLst>
          </a:prstGeom>
          <a:solidFill>
            <a:srgbClr val="F1C23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7"/>
          <p:cNvCxnSpPr>
            <a:stCxn id="111" idx="0"/>
          </p:cNvCxnSpPr>
          <p:nvPr/>
        </p:nvCxnSpPr>
        <p:spPr>
          <a:xfrm flipH="1" rot="10800000">
            <a:off x="1528625" y="1756575"/>
            <a:ext cx="9900" cy="803700"/>
          </a:xfrm>
          <a:prstGeom prst="straightConnector1">
            <a:avLst/>
          </a:prstGeom>
          <a:noFill/>
          <a:ln cap="flat" cmpd="sng" w="19050">
            <a:solidFill>
              <a:srgbClr val="F1C232"/>
            </a:solidFill>
            <a:prstDash val="solid"/>
            <a:round/>
            <a:headEnd len="med" w="med" type="none"/>
            <a:tailEnd len="med" w="med" type="none"/>
          </a:ln>
        </p:spPr>
      </p:cxnSp>
      <p:sp>
        <p:nvSpPr>
          <p:cNvPr id="113" name="Google Shape;113;p17"/>
          <p:cNvSpPr txBox="1"/>
          <p:nvPr/>
        </p:nvSpPr>
        <p:spPr>
          <a:xfrm>
            <a:off x="561900" y="941525"/>
            <a:ext cx="1630200" cy="7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December 31, 2019</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Wuhan Municipal Health Commission first reported a cluster of pneumonia cases of unknown cause.</a:t>
            </a:r>
            <a:endParaRPr sz="900">
              <a:solidFill>
                <a:srgbClr val="434343"/>
              </a:solidFill>
              <a:latin typeface="Montserrat"/>
              <a:ea typeface="Montserrat"/>
              <a:cs typeface="Montserrat"/>
              <a:sym typeface="Montserrat"/>
            </a:endParaRPr>
          </a:p>
        </p:txBody>
      </p:sp>
      <p:sp>
        <p:nvSpPr>
          <p:cNvPr id="114" name="Google Shape;114;p17"/>
          <p:cNvSpPr/>
          <p:nvPr/>
        </p:nvSpPr>
        <p:spPr>
          <a:xfrm>
            <a:off x="2051088" y="2652175"/>
            <a:ext cx="129600" cy="126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7"/>
          <p:cNvCxnSpPr>
            <a:stCxn id="114" idx="4"/>
            <a:endCxn id="116" idx="0"/>
          </p:cNvCxnSpPr>
          <p:nvPr/>
        </p:nvCxnSpPr>
        <p:spPr>
          <a:xfrm flipH="1">
            <a:off x="2114388" y="2778475"/>
            <a:ext cx="1500" cy="1014300"/>
          </a:xfrm>
          <a:prstGeom prst="straightConnector1">
            <a:avLst/>
          </a:prstGeom>
          <a:noFill/>
          <a:ln cap="flat" cmpd="sng" w="9525">
            <a:solidFill>
              <a:srgbClr val="A64D79"/>
            </a:solidFill>
            <a:prstDash val="solid"/>
            <a:round/>
            <a:headEnd len="med" w="med" type="none"/>
            <a:tailEnd len="med" w="med" type="none"/>
          </a:ln>
        </p:spPr>
      </p:cxnSp>
      <p:sp>
        <p:nvSpPr>
          <p:cNvPr id="116" name="Google Shape;116;p17"/>
          <p:cNvSpPr txBox="1"/>
          <p:nvPr/>
        </p:nvSpPr>
        <p:spPr>
          <a:xfrm>
            <a:off x="1299150" y="3792825"/>
            <a:ext cx="1630200" cy="7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January</a:t>
            </a:r>
            <a:r>
              <a:rPr b="1" lang="en" sz="900" u="sng">
                <a:solidFill>
                  <a:srgbClr val="434343"/>
                </a:solidFill>
                <a:latin typeface="Montserrat"/>
                <a:ea typeface="Montserrat"/>
                <a:cs typeface="Montserrat"/>
                <a:sym typeface="Montserrat"/>
              </a:rPr>
              <a:t> 9, 2020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Chinese authorities announce pneumonia cases are caused by a novel coronavirus.</a:t>
            </a:r>
            <a:endParaRPr sz="900">
              <a:solidFill>
                <a:srgbClr val="434343"/>
              </a:solidFill>
              <a:latin typeface="Montserrat"/>
              <a:ea typeface="Montserrat"/>
              <a:cs typeface="Montserrat"/>
              <a:sym typeface="Montserrat"/>
            </a:endParaRPr>
          </a:p>
        </p:txBody>
      </p:sp>
      <p:sp>
        <p:nvSpPr>
          <p:cNvPr id="117" name="Google Shape;117;p17"/>
          <p:cNvSpPr/>
          <p:nvPr/>
        </p:nvSpPr>
        <p:spPr>
          <a:xfrm>
            <a:off x="2510375" y="2652175"/>
            <a:ext cx="129600" cy="126300"/>
          </a:xfrm>
          <a:prstGeom prst="ellipse">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txBox="1"/>
          <p:nvPr/>
        </p:nvSpPr>
        <p:spPr>
          <a:xfrm>
            <a:off x="2180700" y="1502125"/>
            <a:ext cx="1630200" cy="7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January</a:t>
            </a:r>
            <a:r>
              <a:rPr b="1" lang="en" sz="900" u="sng">
                <a:solidFill>
                  <a:srgbClr val="434343"/>
                </a:solidFill>
                <a:latin typeface="Montserrat"/>
                <a:ea typeface="Montserrat"/>
                <a:cs typeface="Montserrat"/>
                <a:sym typeface="Montserrat"/>
              </a:rPr>
              <a:t> 21, 2020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USA reports first confirmed case of novel coronavirus.</a:t>
            </a:r>
            <a:endParaRPr sz="900">
              <a:solidFill>
                <a:srgbClr val="434343"/>
              </a:solidFill>
              <a:latin typeface="Montserrat"/>
              <a:ea typeface="Montserrat"/>
              <a:cs typeface="Montserrat"/>
              <a:sym typeface="Montserrat"/>
            </a:endParaRPr>
          </a:p>
        </p:txBody>
      </p:sp>
      <p:cxnSp>
        <p:nvCxnSpPr>
          <p:cNvPr id="119" name="Google Shape;119;p17"/>
          <p:cNvCxnSpPr/>
          <p:nvPr/>
        </p:nvCxnSpPr>
        <p:spPr>
          <a:xfrm rot="10800000">
            <a:off x="2573375" y="2158375"/>
            <a:ext cx="3600" cy="493800"/>
          </a:xfrm>
          <a:prstGeom prst="straightConnector1">
            <a:avLst/>
          </a:prstGeom>
          <a:noFill/>
          <a:ln cap="flat" cmpd="sng" w="9525">
            <a:solidFill>
              <a:srgbClr val="741B47"/>
            </a:solidFill>
            <a:prstDash val="solid"/>
            <a:round/>
            <a:headEnd len="med" w="med" type="none"/>
            <a:tailEnd len="med" w="med" type="none"/>
          </a:ln>
        </p:spPr>
      </p:cxnSp>
      <p:sp>
        <p:nvSpPr>
          <p:cNvPr id="120" name="Google Shape;120;p17"/>
          <p:cNvSpPr/>
          <p:nvPr/>
        </p:nvSpPr>
        <p:spPr>
          <a:xfrm>
            <a:off x="3002075" y="2652175"/>
            <a:ext cx="129600" cy="126300"/>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7"/>
          <p:cNvCxnSpPr>
            <a:stCxn id="120" idx="4"/>
          </p:cNvCxnSpPr>
          <p:nvPr/>
        </p:nvCxnSpPr>
        <p:spPr>
          <a:xfrm flipH="1">
            <a:off x="3065375" y="2778475"/>
            <a:ext cx="1500" cy="367200"/>
          </a:xfrm>
          <a:prstGeom prst="straightConnector1">
            <a:avLst/>
          </a:prstGeom>
          <a:noFill/>
          <a:ln cap="flat" cmpd="sng" w="9525">
            <a:solidFill>
              <a:srgbClr val="C27BA0"/>
            </a:solidFill>
            <a:prstDash val="solid"/>
            <a:round/>
            <a:headEnd len="med" w="med" type="none"/>
            <a:tailEnd len="med" w="med" type="none"/>
          </a:ln>
        </p:spPr>
      </p:cxnSp>
      <p:sp>
        <p:nvSpPr>
          <p:cNvPr id="122" name="Google Shape;122;p17"/>
          <p:cNvSpPr txBox="1"/>
          <p:nvPr/>
        </p:nvSpPr>
        <p:spPr>
          <a:xfrm>
            <a:off x="2639975" y="3171025"/>
            <a:ext cx="1630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February 11</a:t>
            </a:r>
            <a:r>
              <a:rPr b="1" lang="en" sz="900" u="sng">
                <a:solidFill>
                  <a:srgbClr val="434343"/>
                </a:solidFill>
                <a:latin typeface="Montserrat"/>
                <a:ea typeface="Montserrat"/>
                <a:cs typeface="Montserrat"/>
                <a:sym typeface="Montserrat"/>
              </a:rPr>
              <a:t>,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WHO names the novel coronavirus COVID-19.</a:t>
            </a:r>
            <a:endParaRPr sz="900">
              <a:solidFill>
                <a:srgbClr val="434343"/>
              </a:solidFill>
              <a:latin typeface="Montserrat"/>
              <a:ea typeface="Montserrat"/>
              <a:cs typeface="Montserrat"/>
              <a:sym typeface="Montserrat"/>
            </a:endParaRPr>
          </a:p>
        </p:txBody>
      </p:sp>
      <p:sp>
        <p:nvSpPr>
          <p:cNvPr id="123" name="Google Shape;123;p17"/>
          <p:cNvSpPr/>
          <p:nvPr/>
        </p:nvSpPr>
        <p:spPr>
          <a:xfrm>
            <a:off x="3920713" y="2652175"/>
            <a:ext cx="129600" cy="126300"/>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7"/>
          <p:cNvCxnSpPr>
            <a:stCxn id="123" idx="0"/>
          </p:cNvCxnSpPr>
          <p:nvPr/>
        </p:nvCxnSpPr>
        <p:spPr>
          <a:xfrm rot="10800000">
            <a:off x="3984013" y="1687675"/>
            <a:ext cx="1500" cy="964500"/>
          </a:xfrm>
          <a:prstGeom prst="straightConnector1">
            <a:avLst/>
          </a:prstGeom>
          <a:noFill/>
          <a:ln cap="flat" cmpd="sng" w="9525">
            <a:solidFill>
              <a:srgbClr val="C27BA0"/>
            </a:solidFill>
            <a:prstDash val="solid"/>
            <a:round/>
            <a:headEnd len="med" w="med" type="none"/>
            <a:tailEnd len="med" w="med" type="none"/>
          </a:ln>
        </p:spPr>
      </p:cxnSp>
      <p:sp>
        <p:nvSpPr>
          <p:cNvPr id="125" name="Google Shape;125;p17"/>
          <p:cNvSpPr txBox="1"/>
          <p:nvPr/>
        </p:nvSpPr>
        <p:spPr>
          <a:xfrm>
            <a:off x="3493800" y="1066350"/>
            <a:ext cx="1630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March</a:t>
            </a:r>
            <a:r>
              <a:rPr b="1" lang="en" sz="900" u="sng">
                <a:solidFill>
                  <a:srgbClr val="434343"/>
                </a:solidFill>
                <a:latin typeface="Montserrat"/>
                <a:ea typeface="Montserrat"/>
                <a:cs typeface="Montserrat"/>
                <a:sym typeface="Montserrat"/>
              </a:rPr>
              <a:t> 7, 2020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Confirmed number of COVID-19 cases surpass 100,000 globally.</a:t>
            </a:r>
            <a:endParaRPr sz="900">
              <a:solidFill>
                <a:srgbClr val="434343"/>
              </a:solidFill>
              <a:latin typeface="Montserrat"/>
              <a:ea typeface="Montserrat"/>
              <a:cs typeface="Montserrat"/>
              <a:sym typeface="Montserrat"/>
            </a:endParaRPr>
          </a:p>
        </p:txBody>
      </p:sp>
      <p:sp>
        <p:nvSpPr>
          <p:cNvPr id="126" name="Google Shape;126;p17"/>
          <p:cNvSpPr txBox="1"/>
          <p:nvPr/>
        </p:nvSpPr>
        <p:spPr>
          <a:xfrm>
            <a:off x="4619475" y="1664113"/>
            <a:ext cx="1630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April</a:t>
            </a:r>
            <a:r>
              <a:rPr b="1" lang="en" sz="900" u="sng">
                <a:solidFill>
                  <a:srgbClr val="434343"/>
                </a:solidFill>
                <a:latin typeface="Montserrat"/>
                <a:ea typeface="Montserrat"/>
                <a:cs typeface="Montserrat"/>
                <a:sym typeface="Montserrat"/>
              </a:rPr>
              <a:t> 4, 2020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Confirmed number of COVID-19 cases surpass 1,000,000 globally.</a:t>
            </a:r>
            <a:endParaRPr sz="900">
              <a:solidFill>
                <a:srgbClr val="434343"/>
              </a:solidFill>
              <a:latin typeface="Montserrat"/>
              <a:ea typeface="Montserrat"/>
              <a:cs typeface="Montserrat"/>
              <a:sym typeface="Montserrat"/>
            </a:endParaRPr>
          </a:p>
        </p:txBody>
      </p:sp>
      <p:sp>
        <p:nvSpPr>
          <p:cNvPr id="127" name="Google Shape;127;p17"/>
          <p:cNvSpPr/>
          <p:nvPr/>
        </p:nvSpPr>
        <p:spPr>
          <a:xfrm>
            <a:off x="4839325" y="2652163"/>
            <a:ext cx="129600" cy="1263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4071025" y="2560275"/>
            <a:ext cx="255900" cy="252600"/>
          </a:xfrm>
          <a:prstGeom prst="star5">
            <a:avLst>
              <a:gd fmla="val 19098" name="adj"/>
              <a:gd fmla="val 105146" name="hf"/>
              <a:gd fmla="val 110557" name="vf"/>
            </a:avLst>
          </a:prstGeom>
          <a:solidFill>
            <a:srgbClr val="F1C23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nvSpPr>
        <p:spPr>
          <a:xfrm>
            <a:off x="3551175" y="3791600"/>
            <a:ext cx="1630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March</a:t>
            </a:r>
            <a:r>
              <a:rPr b="1" lang="en" sz="900" u="sng">
                <a:solidFill>
                  <a:srgbClr val="434343"/>
                </a:solidFill>
                <a:latin typeface="Montserrat"/>
                <a:ea typeface="Montserrat"/>
                <a:cs typeface="Montserrat"/>
                <a:sym typeface="Montserrat"/>
              </a:rPr>
              <a:t> 11, 2020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WHO declares COVID-19 a pandemic.</a:t>
            </a:r>
            <a:endParaRPr sz="900">
              <a:solidFill>
                <a:srgbClr val="434343"/>
              </a:solidFill>
              <a:latin typeface="Montserrat"/>
              <a:ea typeface="Montserrat"/>
              <a:cs typeface="Montserrat"/>
              <a:sym typeface="Montserrat"/>
            </a:endParaRPr>
          </a:p>
        </p:txBody>
      </p:sp>
      <p:cxnSp>
        <p:nvCxnSpPr>
          <p:cNvPr id="130" name="Google Shape;130;p17"/>
          <p:cNvCxnSpPr/>
          <p:nvPr/>
        </p:nvCxnSpPr>
        <p:spPr>
          <a:xfrm>
            <a:off x="4216325" y="2721050"/>
            <a:ext cx="8700" cy="1079100"/>
          </a:xfrm>
          <a:prstGeom prst="straightConnector1">
            <a:avLst/>
          </a:prstGeom>
          <a:noFill/>
          <a:ln cap="flat" cmpd="sng" w="19050">
            <a:solidFill>
              <a:srgbClr val="F1C232"/>
            </a:solidFill>
            <a:prstDash val="solid"/>
            <a:round/>
            <a:headEnd len="med" w="med" type="none"/>
            <a:tailEnd len="med" w="med" type="none"/>
          </a:ln>
        </p:spPr>
      </p:cxnSp>
      <p:cxnSp>
        <p:nvCxnSpPr>
          <p:cNvPr id="131" name="Google Shape;131;p17"/>
          <p:cNvCxnSpPr>
            <a:stCxn id="127" idx="0"/>
          </p:cNvCxnSpPr>
          <p:nvPr/>
        </p:nvCxnSpPr>
        <p:spPr>
          <a:xfrm rot="10800000">
            <a:off x="4902325" y="2261863"/>
            <a:ext cx="1800" cy="390300"/>
          </a:xfrm>
          <a:prstGeom prst="straightConnector1">
            <a:avLst/>
          </a:prstGeom>
          <a:noFill/>
          <a:ln cap="flat" cmpd="sng" w="9525">
            <a:solidFill>
              <a:srgbClr val="D5A6BD"/>
            </a:solidFill>
            <a:prstDash val="solid"/>
            <a:round/>
            <a:headEnd len="med" w="med" type="none"/>
            <a:tailEnd len="med" w="med" type="none"/>
          </a:ln>
        </p:spPr>
      </p:cxnSp>
      <p:sp>
        <p:nvSpPr>
          <p:cNvPr id="132" name="Google Shape;132;p17"/>
          <p:cNvSpPr/>
          <p:nvPr/>
        </p:nvSpPr>
        <p:spPr>
          <a:xfrm>
            <a:off x="6003800" y="2652172"/>
            <a:ext cx="129600" cy="1263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7"/>
          <p:cNvCxnSpPr>
            <a:stCxn id="132" idx="4"/>
          </p:cNvCxnSpPr>
          <p:nvPr/>
        </p:nvCxnSpPr>
        <p:spPr>
          <a:xfrm>
            <a:off x="6068600" y="2778472"/>
            <a:ext cx="4800" cy="367200"/>
          </a:xfrm>
          <a:prstGeom prst="straightConnector1">
            <a:avLst/>
          </a:prstGeom>
          <a:noFill/>
          <a:ln cap="flat" cmpd="sng" w="9525">
            <a:solidFill>
              <a:srgbClr val="D5A6BD"/>
            </a:solidFill>
            <a:prstDash val="solid"/>
            <a:round/>
            <a:headEnd len="med" w="med" type="none"/>
            <a:tailEnd len="med" w="med" type="none"/>
          </a:ln>
        </p:spPr>
      </p:cxnSp>
      <p:sp>
        <p:nvSpPr>
          <p:cNvPr id="134" name="Google Shape;134;p17"/>
          <p:cNvSpPr txBox="1"/>
          <p:nvPr/>
        </p:nvSpPr>
        <p:spPr>
          <a:xfrm>
            <a:off x="5444800" y="3193825"/>
            <a:ext cx="1431300" cy="8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May</a:t>
            </a:r>
            <a:r>
              <a:rPr b="1" lang="en" sz="900" u="sng">
                <a:solidFill>
                  <a:srgbClr val="434343"/>
                </a:solidFill>
                <a:latin typeface="Montserrat"/>
                <a:ea typeface="Montserrat"/>
                <a:cs typeface="Montserrat"/>
                <a:sym typeface="Montserrat"/>
              </a:rPr>
              <a:t> 21, 2020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Confirmed number of COVID-19 cases surpass 5,000,000 globally.</a:t>
            </a:r>
            <a:endParaRPr sz="900">
              <a:solidFill>
                <a:srgbClr val="434343"/>
              </a:solidFill>
              <a:latin typeface="Montserrat"/>
              <a:ea typeface="Montserrat"/>
              <a:cs typeface="Montserrat"/>
              <a:sym typeface="Montserrat"/>
            </a:endParaRPr>
          </a:p>
        </p:txBody>
      </p:sp>
      <p:sp>
        <p:nvSpPr>
          <p:cNvPr id="135" name="Google Shape;135;p17"/>
          <p:cNvSpPr txBox="1"/>
          <p:nvPr/>
        </p:nvSpPr>
        <p:spPr>
          <a:xfrm>
            <a:off x="6456700" y="1263563"/>
            <a:ext cx="1630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June</a:t>
            </a:r>
            <a:r>
              <a:rPr b="1" lang="en" sz="900" u="sng">
                <a:solidFill>
                  <a:srgbClr val="434343"/>
                </a:solidFill>
                <a:latin typeface="Montserrat"/>
                <a:ea typeface="Montserrat"/>
                <a:cs typeface="Montserrat"/>
                <a:sym typeface="Montserrat"/>
              </a:rPr>
              <a:t> 28, 2020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Confirmed number of COVID-19 cases surpass 10,000,000 globally.</a:t>
            </a:r>
            <a:endParaRPr sz="900">
              <a:solidFill>
                <a:srgbClr val="434343"/>
              </a:solidFill>
              <a:latin typeface="Montserrat"/>
              <a:ea typeface="Montserrat"/>
              <a:cs typeface="Montserrat"/>
              <a:sym typeface="Montserrat"/>
            </a:endParaRPr>
          </a:p>
        </p:txBody>
      </p:sp>
      <p:sp>
        <p:nvSpPr>
          <p:cNvPr id="136" name="Google Shape;136;p17"/>
          <p:cNvSpPr/>
          <p:nvPr/>
        </p:nvSpPr>
        <p:spPr>
          <a:xfrm>
            <a:off x="6982200" y="2589025"/>
            <a:ext cx="255900" cy="252600"/>
          </a:xfrm>
          <a:prstGeom prst="star5">
            <a:avLst>
              <a:gd fmla="val 19098" name="adj"/>
              <a:gd fmla="val 105146" name="hf"/>
              <a:gd fmla="val 110557" name="vf"/>
            </a:avLst>
          </a:prstGeom>
          <a:solidFill>
            <a:srgbClr val="F1C23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7"/>
          <p:cNvCxnSpPr>
            <a:stCxn id="136" idx="0"/>
          </p:cNvCxnSpPr>
          <p:nvPr/>
        </p:nvCxnSpPr>
        <p:spPr>
          <a:xfrm rot="10800000">
            <a:off x="7106850" y="1917325"/>
            <a:ext cx="3300" cy="671700"/>
          </a:xfrm>
          <a:prstGeom prst="straightConnector1">
            <a:avLst/>
          </a:prstGeom>
          <a:noFill/>
          <a:ln cap="flat" cmpd="sng" w="19050">
            <a:solidFill>
              <a:srgbClr val="F1C232"/>
            </a:solidFill>
            <a:prstDash val="solid"/>
            <a:round/>
            <a:headEnd len="med" w="med" type="none"/>
            <a:tailEnd len="med" w="med" type="none"/>
          </a:ln>
        </p:spPr>
      </p:cxnSp>
      <p:cxnSp>
        <p:nvCxnSpPr>
          <p:cNvPr id="138" name="Google Shape;138;p17"/>
          <p:cNvCxnSpPr>
            <a:stCxn id="136" idx="0"/>
          </p:cNvCxnSpPr>
          <p:nvPr/>
        </p:nvCxnSpPr>
        <p:spPr>
          <a:xfrm>
            <a:off x="7110150" y="2589025"/>
            <a:ext cx="19500" cy="1199700"/>
          </a:xfrm>
          <a:prstGeom prst="straightConnector1">
            <a:avLst/>
          </a:prstGeom>
          <a:noFill/>
          <a:ln cap="flat" cmpd="sng" w="19050">
            <a:solidFill>
              <a:srgbClr val="F1C232"/>
            </a:solidFill>
            <a:prstDash val="solid"/>
            <a:round/>
            <a:headEnd len="med" w="med" type="none"/>
            <a:tailEnd len="med" w="med" type="none"/>
          </a:ln>
        </p:spPr>
      </p:cxnSp>
      <p:sp>
        <p:nvSpPr>
          <p:cNvPr id="139" name="Google Shape;139;p17"/>
          <p:cNvSpPr txBox="1"/>
          <p:nvPr/>
        </p:nvSpPr>
        <p:spPr>
          <a:xfrm>
            <a:off x="6569775" y="3791600"/>
            <a:ext cx="1630200" cy="75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u="sng">
                <a:solidFill>
                  <a:srgbClr val="434343"/>
                </a:solidFill>
                <a:latin typeface="Montserrat"/>
                <a:ea typeface="Montserrat"/>
                <a:cs typeface="Montserrat"/>
                <a:sym typeface="Montserrat"/>
              </a:rPr>
              <a:t>June</a:t>
            </a:r>
            <a:r>
              <a:rPr b="1" lang="en" sz="900" u="sng">
                <a:solidFill>
                  <a:srgbClr val="434343"/>
                </a:solidFill>
                <a:latin typeface="Montserrat"/>
                <a:ea typeface="Montserrat"/>
                <a:cs typeface="Montserrat"/>
                <a:sym typeface="Montserrat"/>
              </a:rPr>
              <a:t> 28, 2020</a:t>
            </a:r>
            <a:endParaRPr b="1" sz="900" u="sng">
              <a:solidFill>
                <a:srgbClr val="434343"/>
              </a:solidFill>
              <a:latin typeface="Montserrat"/>
              <a:ea typeface="Montserrat"/>
              <a:cs typeface="Montserrat"/>
              <a:sym typeface="Montserrat"/>
            </a:endParaRPr>
          </a:p>
          <a:p>
            <a:pPr indent="0" lvl="0" marL="0" rtl="0" algn="l">
              <a:spcBef>
                <a:spcPts val="0"/>
              </a:spcBef>
              <a:spcAft>
                <a:spcPts val="0"/>
              </a:spcAft>
              <a:buNone/>
            </a:pPr>
            <a:r>
              <a:rPr lang="en" sz="900">
                <a:solidFill>
                  <a:srgbClr val="434343"/>
                </a:solidFill>
                <a:latin typeface="Montserrat"/>
                <a:ea typeface="Montserrat"/>
                <a:cs typeface="Montserrat"/>
                <a:sym typeface="Montserrat"/>
              </a:rPr>
              <a:t>Confirmed death toll from COVID-19 reaches 500,000 worldwide.</a:t>
            </a:r>
            <a:endParaRPr sz="900">
              <a:solidFill>
                <a:srgbClr val="434343"/>
              </a:solidFill>
              <a:latin typeface="Montserrat"/>
              <a:ea typeface="Montserrat"/>
              <a:cs typeface="Montserrat"/>
              <a:sym typeface="Montserrat"/>
            </a:endParaRPr>
          </a:p>
        </p:txBody>
      </p:sp>
      <p:sp>
        <p:nvSpPr>
          <p:cNvPr id="140" name="Google Shape;14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Objective</a:t>
            </a:r>
            <a:endParaRPr/>
          </a:p>
        </p:txBody>
      </p:sp>
      <p:sp>
        <p:nvSpPr>
          <p:cNvPr id="146" name="Google Shape;146;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434343"/>
              </a:buClr>
              <a:buSzPts val="1200"/>
              <a:buAutoNum type="arabicPeriod"/>
            </a:pPr>
            <a:r>
              <a:rPr lang="en" sz="1200">
                <a:solidFill>
                  <a:srgbClr val="434343"/>
                </a:solidFill>
              </a:rPr>
              <a:t>Understand the </a:t>
            </a:r>
            <a:r>
              <a:rPr b="1" lang="en" sz="1200">
                <a:solidFill>
                  <a:srgbClr val="434343"/>
                </a:solidFill>
              </a:rPr>
              <a:t>historical patterns</a:t>
            </a:r>
            <a:r>
              <a:rPr lang="en" sz="1200">
                <a:solidFill>
                  <a:srgbClr val="434343"/>
                </a:solidFill>
              </a:rPr>
              <a:t> of the Airbnb average listing price </a:t>
            </a:r>
            <a:endParaRPr sz="1200">
              <a:solidFill>
                <a:srgbClr val="434343"/>
              </a:solidFill>
            </a:endParaRPr>
          </a:p>
          <a:p>
            <a:pPr indent="-304800" lvl="0" marL="457200" rtl="0" algn="l">
              <a:lnSpc>
                <a:spcPct val="150000"/>
              </a:lnSpc>
              <a:spcBef>
                <a:spcPts val="0"/>
              </a:spcBef>
              <a:spcAft>
                <a:spcPts val="0"/>
              </a:spcAft>
              <a:buClr>
                <a:srgbClr val="434343"/>
              </a:buClr>
              <a:buSzPts val="1200"/>
              <a:buAutoNum type="arabicPeriod"/>
            </a:pPr>
            <a:r>
              <a:rPr b="1" lang="en" sz="1200">
                <a:solidFill>
                  <a:srgbClr val="434343"/>
                </a:solidFill>
              </a:rPr>
              <a:t>Assess the impact of COVID-19</a:t>
            </a:r>
            <a:r>
              <a:rPr lang="en" sz="1200">
                <a:solidFill>
                  <a:srgbClr val="434343"/>
                </a:solidFill>
              </a:rPr>
              <a:t> on Airbnb average listings price using various time-series methods</a:t>
            </a:r>
            <a:endParaRPr sz="1200">
              <a:solidFill>
                <a:srgbClr val="434343"/>
              </a:solidFill>
            </a:endParaRPr>
          </a:p>
          <a:p>
            <a:pPr indent="-304800" lvl="0" marL="457200" rtl="0" algn="l">
              <a:lnSpc>
                <a:spcPct val="150000"/>
              </a:lnSpc>
              <a:spcBef>
                <a:spcPts val="0"/>
              </a:spcBef>
              <a:spcAft>
                <a:spcPts val="0"/>
              </a:spcAft>
              <a:buClr>
                <a:srgbClr val="434343"/>
              </a:buClr>
              <a:buSzPts val="1200"/>
              <a:buAutoNum type="arabicPeriod"/>
            </a:pPr>
            <a:r>
              <a:rPr lang="en" sz="1200">
                <a:solidFill>
                  <a:srgbClr val="434343"/>
                </a:solidFill>
              </a:rPr>
              <a:t>Generate a </a:t>
            </a:r>
            <a:r>
              <a:rPr b="1" lang="en" sz="1200">
                <a:solidFill>
                  <a:srgbClr val="434343"/>
                </a:solidFill>
              </a:rPr>
              <a:t>30-day average price forecast</a:t>
            </a:r>
            <a:endParaRPr b="1" sz="1200">
              <a:solidFill>
                <a:srgbClr val="434343"/>
              </a:solidFill>
            </a:endParaRPr>
          </a:p>
          <a:p>
            <a:pPr indent="-304800" lvl="0" marL="457200" rtl="0" algn="l">
              <a:lnSpc>
                <a:spcPct val="150000"/>
              </a:lnSpc>
              <a:spcBef>
                <a:spcPts val="0"/>
              </a:spcBef>
              <a:spcAft>
                <a:spcPts val="0"/>
              </a:spcAft>
              <a:buClr>
                <a:srgbClr val="434343"/>
              </a:buClr>
              <a:buSzPts val="1200"/>
              <a:buAutoNum type="arabicPeriod"/>
            </a:pPr>
            <a:r>
              <a:rPr lang="en" sz="1200">
                <a:solidFill>
                  <a:srgbClr val="434343"/>
                </a:solidFill>
              </a:rPr>
              <a:t>Develop </a:t>
            </a:r>
            <a:r>
              <a:rPr b="1" lang="en" sz="1200">
                <a:solidFill>
                  <a:srgbClr val="434343"/>
                </a:solidFill>
              </a:rPr>
              <a:t>insights and recommendations</a:t>
            </a:r>
            <a:r>
              <a:rPr lang="en" sz="1200">
                <a:solidFill>
                  <a:srgbClr val="434343"/>
                </a:solidFill>
              </a:rPr>
              <a:t> that can help Airbnb stakeholders in planning and strategy</a:t>
            </a:r>
            <a:endParaRPr sz="1200">
              <a:solidFill>
                <a:srgbClr val="434343"/>
              </a:solidFill>
            </a:endParaRPr>
          </a:p>
        </p:txBody>
      </p:sp>
      <p:pic>
        <p:nvPicPr>
          <p:cNvPr id="147" name="Google Shape;147;p18"/>
          <p:cNvPicPr preferRelativeResize="0"/>
          <p:nvPr/>
        </p:nvPicPr>
        <p:blipFill>
          <a:blip r:embed="rId3">
            <a:alphaModFix/>
          </a:blip>
          <a:stretch>
            <a:fillRect/>
          </a:stretch>
        </p:blipFill>
        <p:spPr>
          <a:xfrm>
            <a:off x="539625" y="2782975"/>
            <a:ext cx="3972426" cy="2160075"/>
          </a:xfrm>
          <a:prstGeom prst="rect">
            <a:avLst/>
          </a:prstGeom>
          <a:noFill/>
          <a:ln>
            <a:noFill/>
          </a:ln>
        </p:spPr>
      </p:pic>
      <p:pic>
        <p:nvPicPr>
          <p:cNvPr id="148" name="Google Shape;148;p18"/>
          <p:cNvPicPr preferRelativeResize="0"/>
          <p:nvPr/>
        </p:nvPicPr>
        <p:blipFill>
          <a:blip r:embed="rId4">
            <a:alphaModFix/>
          </a:blip>
          <a:stretch>
            <a:fillRect/>
          </a:stretch>
        </p:blipFill>
        <p:spPr>
          <a:xfrm>
            <a:off x="4756550" y="2785478"/>
            <a:ext cx="3972423" cy="2155072"/>
          </a:xfrm>
          <a:prstGeom prst="rect">
            <a:avLst/>
          </a:prstGeom>
          <a:noFill/>
          <a:ln>
            <a:noFill/>
          </a:ln>
        </p:spPr>
      </p:pic>
      <p:sp>
        <p:nvSpPr>
          <p:cNvPr id="149" name="Google Shape;149;p18"/>
          <p:cNvSpPr/>
          <p:nvPr/>
        </p:nvSpPr>
        <p:spPr>
          <a:xfrm>
            <a:off x="454550" y="1076275"/>
            <a:ext cx="239100" cy="2274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1</a:t>
            </a:r>
            <a:endParaRPr b="1" sz="900">
              <a:solidFill>
                <a:srgbClr val="FFFFFF"/>
              </a:solidFill>
              <a:latin typeface="Montserrat"/>
              <a:ea typeface="Montserrat"/>
              <a:cs typeface="Montserrat"/>
              <a:sym typeface="Montserrat"/>
            </a:endParaRPr>
          </a:p>
        </p:txBody>
      </p:sp>
      <p:sp>
        <p:nvSpPr>
          <p:cNvPr id="150" name="Google Shape;150;p18"/>
          <p:cNvSpPr/>
          <p:nvPr/>
        </p:nvSpPr>
        <p:spPr>
          <a:xfrm>
            <a:off x="454550" y="1360721"/>
            <a:ext cx="239100" cy="2274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2</a:t>
            </a:r>
            <a:endParaRPr b="1" sz="900">
              <a:solidFill>
                <a:srgbClr val="FFFFFF"/>
              </a:solidFill>
              <a:latin typeface="Montserrat"/>
              <a:ea typeface="Montserrat"/>
              <a:cs typeface="Montserrat"/>
              <a:sym typeface="Montserrat"/>
            </a:endParaRPr>
          </a:p>
        </p:txBody>
      </p:sp>
      <p:sp>
        <p:nvSpPr>
          <p:cNvPr id="151" name="Google Shape;151;p18"/>
          <p:cNvSpPr/>
          <p:nvPr/>
        </p:nvSpPr>
        <p:spPr>
          <a:xfrm>
            <a:off x="454550" y="1645167"/>
            <a:ext cx="239100" cy="2274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3</a:t>
            </a:r>
            <a:endParaRPr b="1" sz="900">
              <a:solidFill>
                <a:srgbClr val="FFFFFF"/>
              </a:solidFill>
              <a:latin typeface="Montserrat"/>
              <a:ea typeface="Montserrat"/>
              <a:cs typeface="Montserrat"/>
              <a:sym typeface="Montserrat"/>
            </a:endParaRPr>
          </a:p>
        </p:txBody>
      </p:sp>
      <p:sp>
        <p:nvSpPr>
          <p:cNvPr id="152" name="Google Shape;152;p18"/>
          <p:cNvSpPr/>
          <p:nvPr/>
        </p:nvSpPr>
        <p:spPr>
          <a:xfrm>
            <a:off x="454550" y="1929613"/>
            <a:ext cx="239100" cy="227400"/>
          </a:xfrm>
          <a:prstGeom prst="rect">
            <a:avLst/>
          </a:prstGeom>
          <a:solidFill>
            <a:srgbClr val="F5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ontserrat"/>
                <a:ea typeface="Montserrat"/>
                <a:cs typeface="Montserrat"/>
                <a:sym typeface="Montserrat"/>
              </a:rPr>
              <a:t>4</a:t>
            </a:r>
            <a:endParaRPr b="1" sz="900">
              <a:solidFill>
                <a:srgbClr val="FFFFFF"/>
              </a:solidFill>
              <a:latin typeface="Montserrat"/>
              <a:ea typeface="Montserrat"/>
              <a:cs typeface="Montserrat"/>
              <a:sym typeface="Montserrat"/>
            </a:endParaRPr>
          </a:p>
        </p:txBody>
      </p:sp>
      <p:sp>
        <p:nvSpPr>
          <p:cNvPr id="153" name="Google Shape;15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2 </a:t>
            </a:r>
            <a:endParaRPr/>
          </a:p>
          <a:p>
            <a:pPr indent="0" lvl="0" marL="0" rtl="0" algn="ctr">
              <a:spcBef>
                <a:spcPts val="1000"/>
              </a:spcBef>
              <a:spcAft>
                <a:spcPts val="1000"/>
              </a:spcAft>
              <a:buNone/>
            </a:pPr>
            <a:r>
              <a:rPr lang="en"/>
              <a:t>Data Details </a:t>
            </a:r>
            <a:endParaRPr/>
          </a:p>
        </p:txBody>
      </p:sp>
      <p:sp>
        <p:nvSpPr>
          <p:cNvPr id="159" name="Google Shape;15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Details - Main Data Source</a:t>
            </a:r>
            <a:endParaRPr/>
          </a:p>
        </p:txBody>
      </p:sp>
      <p:sp>
        <p:nvSpPr>
          <p:cNvPr id="165" name="Google Shape;16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0"/>
          <p:cNvSpPr txBox="1"/>
          <p:nvPr/>
        </p:nvSpPr>
        <p:spPr>
          <a:xfrm>
            <a:off x="311700" y="643650"/>
            <a:ext cx="73356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Montserrat"/>
                <a:ea typeface="Montserrat"/>
                <a:cs typeface="Montserrat"/>
                <a:sym typeface="Montserrat"/>
              </a:rPr>
              <a:t>DATA DESCRIPTION</a:t>
            </a:r>
            <a:endParaRPr b="1" sz="1200">
              <a:solidFill>
                <a:srgbClr val="434343"/>
              </a:solidFill>
              <a:latin typeface="Montserrat"/>
              <a:ea typeface="Montserrat"/>
              <a:cs typeface="Montserrat"/>
              <a:sym typeface="Montserrat"/>
            </a:endParaRPr>
          </a:p>
        </p:txBody>
      </p:sp>
      <p:sp>
        <p:nvSpPr>
          <p:cNvPr id="167" name="Google Shape;167;p20"/>
          <p:cNvSpPr txBox="1"/>
          <p:nvPr/>
        </p:nvSpPr>
        <p:spPr>
          <a:xfrm>
            <a:off x="1327950" y="1119275"/>
            <a:ext cx="6792900" cy="13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Montserrat"/>
                <a:ea typeface="Montserrat"/>
                <a:cs typeface="Montserrat"/>
                <a:sym typeface="Montserrat"/>
              </a:rPr>
              <a:t>DATASET</a:t>
            </a:r>
            <a:r>
              <a:rPr lang="en" sz="1000">
                <a:solidFill>
                  <a:srgbClr val="434343"/>
                </a:solidFill>
                <a:latin typeface="Montserrat"/>
                <a:ea typeface="Montserrat"/>
                <a:cs typeface="Montserrat"/>
                <a:sym typeface="Montserrat"/>
              </a:rPr>
              <a:t>	Inside Airbnb (7/16/2018 - 7/16/2020)</a:t>
            </a:r>
            <a:endParaRPr sz="10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34343"/>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434343"/>
                </a:solidFill>
                <a:latin typeface="Montserrat"/>
                <a:ea typeface="Montserrat"/>
                <a:cs typeface="Montserrat"/>
                <a:sym typeface="Montserrat"/>
              </a:rPr>
              <a:t>SOURCE 	</a:t>
            </a:r>
            <a:r>
              <a:rPr lang="en" sz="1000" u="sng">
                <a:solidFill>
                  <a:srgbClr val="3D85C6"/>
                </a:solidFill>
                <a:latin typeface="Montserrat"/>
                <a:ea typeface="Montserrat"/>
                <a:cs typeface="Montserrat"/>
                <a:sym typeface="Montserrat"/>
                <a:hlinkClick r:id="rId3">
                  <a:extLst>
                    <a:ext uri="{A12FA001-AC4F-418D-AE19-62706E023703}">
                      <ahyp:hlinkClr val="tx"/>
                    </a:ext>
                  </a:extLst>
                </a:hlinkClick>
              </a:rPr>
              <a:t>http://insideairbnb.com/get-the-data.html</a:t>
            </a:r>
            <a:endParaRPr sz="1000">
              <a:solidFill>
                <a:srgbClr val="3D85C6"/>
              </a:solidFill>
              <a:latin typeface="Montserrat"/>
              <a:ea typeface="Montserrat"/>
              <a:cs typeface="Montserrat"/>
              <a:sym typeface="Montserrat"/>
            </a:endParaRPr>
          </a:p>
          <a:p>
            <a:pPr indent="0" lvl="0" marL="0" rtl="0" algn="l">
              <a:spcBef>
                <a:spcPts val="0"/>
              </a:spcBef>
              <a:spcAft>
                <a:spcPts val="0"/>
              </a:spcAft>
              <a:buNone/>
            </a:pPr>
            <a:r>
              <a:t/>
            </a:r>
            <a:endParaRPr b="1" sz="1000">
              <a:solidFill>
                <a:srgbClr val="434343"/>
              </a:solidFill>
              <a:latin typeface="Montserrat"/>
              <a:ea typeface="Montserrat"/>
              <a:cs typeface="Montserrat"/>
              <a:sym typeface="Montserrat"/>
            </a:endParaRPr>
          </a:p>
          <a:p>
            <a:pPr indent="0" lvl="0" marL="0" rtl="0" algn="l">
              <a:spcBef>
                <a:spcPts val="0"/>
              </a:spcBef>
              <a:spcAft>
                <a:spcPts val="0"/>
              </a:spcAft>
              <a:buNone/>
            </a:pPr>
            <a:r>
              <a:rPr b="1" lang="en" sz="1000">
                <a:solidFill>
                  <a:srgbClr val="434343"/>
                </a:solidFill>
                <a:latin typeface="Montserrat"/>
                <a:ea typeface="Montserrat"/>
                <a:cs typeface="Montserrat"/>
                <a:sym typeface="Montserrat"/>
              </a:rPr>
              <a:t>CONTEXT	</a:t>
            </a:r>
            <a:r>
              <a:rPr lang="en" sz="1000">
                <a:solidFill>
                  <a:srgbClr val="5F6368"/>
                </a:solidFill>
                <a:highlight>
                  <a:srgbClr val="FFFFFF"/>
                </a:highlight>
                <a:latin typeface="Montserrat"/>
                <a:ea typeface="Montserrat"/>
                <a:cs typeface="Montserrat"/>
                <a:sym typeface="Montserrat"/>
              </a:rPr>
              <a:t>Inside Airbnb </a:t>
            </a:r>
            <a:r>
              <a:rPr lang="en" sz="1000">
                <a:solidFill>
                  <a:srgbClr val="4D5156"/>
                </a:solidFill>
                <a:highlight>
                  <a:srgbClr val="FFFFFF"/>
                </a:highlight>
                <a:latin typeface="Montserrat"/>
                <a:ea typeface="Montserrat"/>
                <a:cs typeface="Montserrat"/>
                <a:sym typeface="Montserrat"/>
              </a:rPr>
              <a:t> is an independent, non-commercial set of tools and data that </a:t>
            </a:r>
            <a:endParaRPr sz="1000">
              <a:solidFill>
                <a:srgbClr val="4D5156"/>
              </a:solidFill>
              <a:highlight>
                <a:srgbClr val="FFFFFF"/>
              </a:highlight>
              <a:latin typeface="Montserrat"/>
              <a:ea typeface="Montserrat"/>
              <a:cs typeface="Montserrat"/>
              <a:sym typeface="Montserrat"/>
            </a:endParaRPr>
          </a:p>
          <a:p>
            <a:pPr indent="457200" lvl="0" marL="457200" rtl="0" algn="l">
              <a:spcBef>
                <a:spcPts val="0"/>
              </a:spcBef>
              <a:spcAft>
                <a:spcPts val="0"/>
              </a:spcAft>
              <a:buNone/>
            </a:pPr>
            <a:r>
              <a:rPr lang="en" sz="1000">
                <a:solidFill>
                  <a:srgbClr val="4D5156"/>
                </a:solidFill>
                <a:highlight>
                  <a:srgbClr val="FFFFFF"/>
                </a:highlight>
                <a:latin typeface="Montserrat"/>
                <a:ea typeface="Montserrat"/>
                <a:cs typeface="Montserrat"/>
                <a:sym typeface="Montserrat"/>
              </a:rPr>
              <a:t>allows you to explore how Airbnb is being used in cities around the world.</a:t>
            </a:r>
            <a:endParaRPr sz="1000">
              <a:solidFill>
                <a:srgbClr val="4D5156"/>
              </a:solidFill>
              <a:highlight>
                <a:srgbClr val="FFFFFF"/>
              </a:highlight>
              <a:latin typeface="Montserrat"/>
              <a:ea typeface="Montserrat"/>
              <a:cs typeface="Montserrat"/>
              <a:sym typeface="Montserrat"/>
            </a:endParaRPr>
          </a:p>
          <a:p>
            <a:pPr indent="457200" lvl="0" marL="457200" rtl="0" algn="l">
              <a:spcBef>
                <a:spcPts val="0"/>
              </a:spcBef>
              <a:spcAft>
                <a:spcPts val="0"/>
              </a:spcAft>
              <a:buNone/>
            </a:pPr>
            <a:r>
              <a:t/>
            </a:r>
            <a:endParaRPr sz="1000">
              <a:solidFill>
                <a:srgbClr val="4D5156"/>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000">
                <a:solidFill>
                  <a:srgbClr val="4D5156"/>
                </a:solidFill>
                <a:highlight>
                  <a:srgbClr val="FFFFFF"/>
                </a:highlight>
                <a:latin typeface="Montserrat"/>
                <a:ea typeface="Montserrat"/>
                <a:cs typeface="Montserrat"/>
                <a:sym typeface="Montserrat"/>
              </a:rPr>
              <a:t>CONTENT	</a:t>
            </a:r>
            <a:r>
              <a:rPr lang="en" sz="1000">
                <a:solidFill>
                  <a:srgbClr val="4D5156"/>
                </a:solidFill>
                <a:highlight>
                  <a:srgbClr val="FFFFFF"/>
                </a:highlight>
                <a:latin typeface="Montserrat"/>
                <a:ea typeface="Montserrat"/>
                <a:cs typeface="Montserrat"/>
                <a:sym typeface="Montserrat"/>
              </a:rPr>
              <a:t>Data frequency is on daily-basis from July 16, 2018 to July 16, 2020 (722 data points).</a:t>
            </a:r>
            <a:endParaRPr sz="1000">
              <a:solidFill>
                <a:srgbClr val="4D5156"/>
              </a:solidFill>
              <a:highlight>
                <a:srgbClr val="FFFFFF"/>
              </a:highlight>
              <a:latin typeface="Montserrat"/>
              <a:ea typeface="Montserrat"/>
              <a:cs typeface="Montserrat"/>
              <a:sym typeface="Montserrat"/>
            </a:endParaRPr>
          </a:p>
          <a:p>
            <a:pPr indent="457200" lvl="0" marL="457200" rtl="0" algn="l">
              <a:spcBef>
                <a:spcPts val="0"/>
              </a:spcBef>
              <a:spcAft>
                <a:spcPts val="0"/>
              </a:spcAft>
              <a:buNone/>
            </a:pPr>
            <a:r>
              <a:rPr lang="en" sz="1000">
                <a:solidFill>
                  <a:srgbClr val="4D5156"/>
                </a:solidFill>
                <a:highlight>
                  <a:srgbClr val="FFFFFF"/>
                </a:highlight>
                <a:latin typeface="Montserrat"/>
                <a:ea typeface="Montserrat"/>
                <a:cs typeface="Montserrat"/>
                <a:sym typeface="Montserrat"/>
              </a:rPr>
              <a:t>Cleaned data includes average listing price of all available properties in Oakland, CA.]</a:t>
            </a:r>
            <a:endParaRPr sz="1000">
              <a:solidFill>
                <a:srgbClr val="4D5156"/>
              </a:solidFill>
              <a:highlight>
                <a:srgbClr val="FFFFFF"/>
              </a:highlight>
              <a:latin typeface="Montserrat"/>
              <a:ea typeface="Montserrat"/>
              <a:cs typeface="Montserrat"/>
              <a:sym typeface="Montserrat"/>
            </a:endParaRPr>
          </a:p>
        </p:txBody>
      </p:sp>
      <p:pic>
        <p:nvPicPr>
          <p:cNvPr id="168" name="Google Shape;168;p20"/>
          <p:cNvPicPr preferRelativeResize="0"/>
          <p:nvPr/>
        </p:nvPicPr>
        <p:blipFill rotWithShape="1">
          <a:blip r:embed="rId4">
            <a:alphaModFix/>
          </a:blip>
          <a:srcRect b="4561" l="0" r="0" t="0"/>
          <a:stretch/>
        </p:blipFill>
        <p:spPr>
          <a:xfrm>
            <a:off x="2089700" y="2943500"/>
            <a:ext cx="3779602" cy="1854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311700" y="18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Details - External Data Source</a:t>
            </a:r>
            <a:endParaRPr/>
          </a:p>
        </p:txBody>
      </p:sp>
      <p:sp>
        <p:nvSpPr>
          <p:cNvPr id="174" name="Google Shape;174;p21"/>
          <p:cNvSpPr txBox="1"/>
          <p:nvPr/>
        </p:nvSpPr>
        <p:spPr>
          <a:xfrm>
            <a:off x="311700" y="113425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Montserrat"/>
                <a:ea typeface="Montserrat"/>
                <a:cs typeface="Montserrat"/>
                <a:sym typeface="Montserrat"/>
              </a:rPr>
              <a:t>We considered </a:t>
            </a:r>
            <a:r>
              <a:rPr b="1" lang="en" sz="1100">
                <a:solidFill>
                  <a:srgbClr val="434343"/>
                </a:solidFill>
                <a:latin typeface="Montserrat"/>
                <a:ea typeface="Montserrat"/>
                <a:cs typeface="Montserrat"/>
                <a:sym typeface="Montserrat"/>
              </a:rPr>
              <a:t>three</a:t>
            </a:r>
            <a:r>
              <a:rPr lang="en" sz="1100">
                <a:solidFill>
                  <a:srgbClr val="434343"/>
                </a:solidFill>
                <a:latin typeface="Montserrat"/>
                <a:ea typeface="Montserrat"/>
                <a:cs typeface="Montserrat"/>
                <a:sym typeface="Montserrat"/>
              </a:rPr>
              <a:t> potential </a:t>
            </a:r>
            <a:r>
              <a:rPr b="1" lang="en" sz="1100">
                <a:solidFill>
                  <a:srgbClr val="434343"/>
                </a:solidFill>
                <a:latin typeface="Montserrat"/>
                <a:ea typeface="Montserrat"/>
                <a:cs typeface="Montserrat"/>
                <a:sym typeface="Montserrat"/>
              </a:rPr>
              <a:t>alternative</a:t>
            </a:r>
            <a:r>
              <a:rPr lang="en" sz="1100">
                <a:solidFill>
                  <a:srgbClr val="434343"/>
                </a:solidFill>
                <a:latin typeface="Montserrat"/>
                <a:ea typeface="Montserrat"/>
                <a:cs typeface="Montserrat"/>
                <a:sym typeface="Montserrat"/>
              </a:rPr>
              <a:t> data sources :</a:t>
            </a:r>
            <a:endParaRPr sz="1100">
              <a:solidFill>
                <a:srgbClr val="434343"/>
              </a:solidFill>
              <a:latin typeface="Montserrat"/>
              <a:ea typeface="Montserrat"/>
              <a:cs typeface="Montserrat"/>
              <a:sym typeface="Montserrat"/>
            </a:endParaRPr>
          </a:p>
        </p:txBody>
      </p:sp>
      <p:sp>
        <p:nvSpPr>
          <p:cNvPr id="175" name="Google Shape;175;p21"/>
          <p:cNvSpPr txBox="1"/>
          <p:nvPr/>
        </p:nvSpPr>
        <p:spPr>
          <a:xfrm>
            <a:off x="1122238" y="3533513"/>
            <a:ext cx="11670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Montserrat"/>
                <a:ea typeface="Montserrat"/>
                <a:cs typeface="Montserrat"/>
                <a:sym typeface="Montserrat"/>
              </a:rPr>
              <a:t>GDP (Nationwide)</a:t>
            </a:r>
            <a:endParaRPr b="1" sz="1100">
              <a:solidFill>
                <a:srgbClr val="434343"/>
              </a:solidFill>
              <a:latin typeface="Montserrat"/>
              <a:ea typeface="Montserrat"/>
              <a:cs typeface="Montserrat"/>
              <a:sym typeface="Montserrat"/>
            </a:endParaRPr>
          </a:p>
        </p:txBody>
      </p:sp>
      <p:sp>
        <p:nvSpPr>
          <p:cNvPr id="176" name="Google Shape;176;p21"/>
          <p:cNvSpPr txBox="1"/>
          <p:nvPr/>
        </p:nvSpPr>
        <p:spPr>
          <a:xfrm>
            <a:off x="3935000" y="3533525"/>
            <a:ext cx="13803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Montserrat"/>
                <a:ea typeface="Montserrat"/>
                <a:cs typeface="Montserrat"/>
                <a:sym typeface="Montserrat"/>
              </a:rPr>
              <a:t>Unemployment</a:t>
            </a:r>
            <a:endParaRPr b="1" sz="1100">
              <a:solidFill>
                <a:srgbClr val="434343"/>
              </a:solidFill>
              <a:latin typeface="Montserrat"/>
              <a:ea typeface="Montserrat"/>
              <a:cs typeface="Montserrat"/>
              <a:sym typeface="Montserrat"/>
            </a:endParaRPr>
          </a:p>
          <a:p>
            <a:pPr indent="0" lvl="0" marL="0" rtl="0" algn="ctr">
              <a:spcBef>
                <a:spcPts val="0"/>
              </a:spcBef>
              <a:spcAft>
                <a:spcPts val="0"/>
              </a:spcAft>
              <a:buNone/>
            </a:pPr>
            <a:r>
              <a:rPr b="1" lang="en" sz="1100">
                <a:solidFill>
                  <a:srgbClr val="434343"/>
                </a:solidFill>
                <a:latin typeface="Montserrat"/>
                <a:ea typeface="Montserrat"/>
                <a:cs typeface="Montserrat"/>
                <a:sym typeface="Montserrat"/>
              </a:rPr>
              <a:t>(Nationwide)</a:t>
            </a:r>
            <a:endParaRPr b="1" sz="11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b="1" sz="1100">
              <a:solidFill>
                <a:srgbClr val="434343"/>
              </a:solidFill>
              <a:latin typeface="Montserrat"/>
              <a:ea typeface="Montserrat"/>
              <a:cs typeface="Montserrat"/>
              <a:sym typeface="Montserrat"/>
            </a:endParaRPr>
          </a:p>
        </p:txBody>
      </p:sp>
      <p:sp>
        <p:nvSpPr>
          <p:cNvPr id="177" name="Google Shape;177;p21"/>
          <p:cNvSpPr txBox="1"/>
          <p:nvPr/>
        </p:nvSpPr>
        <p:spPr>
          <a:xfrm>
            <a:off x="6709050" y="3533513"/>
            <a:ext cx="1628700" cy="4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34343"/>
                </a:solidFill>
                <a:latin typeface="Montserrat"/>
                <a:ea typeface="Montserrat"/>
                <a:cs typeface="Montserrat"/>
                <a:sym typeface="Montserrat"/>
              </a:rPr>
              <a:t>Housing Data</a:t>
            </a:r>
            <a:endParaRPr b="1" sz="1100">
              <a:solidFill>
                <a:srgbClr val="434343"/>
              </a:solidFill>
              <a:latin typeface="Montserrat"/>
              <a:ea typeface="Montserrat"/>
              <a:cs typeface="Montserrat"/>
              <a:sym typeface="Montserrat"/>
            </a:endParaRPr>
          </a:p>
          <a:p>
            <a:pPr indent="0" lvl="0" marL="0" rtl="0" algn="ctr">
              <a:spcBef>
                <a:spcPts val="0"/>
              </a:spcBef>
              <a:spcAft>
                <a:spcPts val="0"/>
              </a:spcAft>
              <a:buNone/>
            </a:pPr>
            <a:r>
              <a:rPr b="1" lang="en" sz="1100">
                <a:solidFill>
                  <a:srgbClr val="434343"/>
                </a:solidFill>
                <a:latin typeface="Montserrat"/>
                <a:ea typeface="Montserrat"/>
                <a:cs typeface="Montserrat"/>
                <a:sym typeface="Montserrat"/>
              </a:rPr>
              <a:t>(Oakland, CA)</a:t>
            </a:r>
            <a:endParaRPr b="1" sz="1100">
              <a:solidFill>
                <a:srgbClr val="434343"/>
              </a:solidFill>
              <a:latin typeface="Montserrat"/>
              <a:ea typeface="Montserrat"/>
              <a:cs typeface="Montserrat"/>
              <a:sym typeface="Montserrat"/>
            </a:endParaRPr>
          </a:p>
        </p:txBody>
      </p:sp>
      <p:sp>
        <p:nvSpPr>
          <p:cNvPr id="178" name="Google Shape;17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1"/>
          <p:cNvPicPr preferRelativeResize="0"/>
          <p:nvPr/>
        </p:nvPicPr>
        <p:blipFill>
          <a:blip r:embed="rId3">
            <a:alphaModFix/>
          </a:blip>
          <a:stretch>
            <a:fillRect/>
          </a:stretch>
        </p:blipFill>
        <p:spPr>
          <a:xfrm>
            <a:off x="1305675" y="2437963"/>
            <a:ext cx="800150" cy="800150"/>
          </a:xfrm>
          <a:prstGeom prst="rect">
            <a:avLst/>
          </a:prstGeom>
          <a:noFill/>
          <a:ln>
            <a:noFill/>
          </a:ln>
        </p:spPr>
      </p:pic>
      <p:pic>
        <p:nvPicPr>
          <p:cNvPr id="180" name="Google Shape;180;p21"/>
          <p:cNvPicPr preferRelativeResize="0"/>
          <p:nvPr/>
        </p:nvPicPr>
        <p:blipFill>
          <a:blip r:embed="rId4">
            <a:alphaModFix/>
          </a:blip>
          <a:stretch>
            <a:fillRect/>
          </a:stretch>
        </p:blipFill>
        <p:spPr>
          <a:xfrm>
            <a:off x="4161662" y="2377875"/>
            <a:ext cx="870600" cy="870600"/>
          </a:xfrm>
          <a:prstGeom prst="rect">
            <a:avLst/>
          </a:prstGeom>
          <a:noFill/>
          <a:ln>
            <a:noFill/>
          </a:ln>
        </p:spPr>
      </p:pic>
      <p:pic>
        <p:nvPicPr>
          <p:cNvPr id="181" name="Google Shape;181;p21"/>
          <p:cNvPicPr preferRelativeResize="0"/>
          <p:nvPr/>
        </p:nvPicPr>
        <p:blipFill>
          <a:blip r:embed="rId5">
            <a:alphaModFix/>
          </a:blip>
          <a:stretch>
            <a:fillRect/>
          </a:stretch>
        </p:blipFill>
        <p:spPr>
          <a:xfrm>
            <a:off x="7088099" y="2326525"/>
            <a:ext cx="870600" cy="87062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